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49419C7-90F7-BB09-4D27-AB62AA9DE31B}" name="Valderrama Nuñez, Maria Consuelo" initials="VNMC" userId="S::mvalderrama@junji.cl::cbe8fedf-559f-4a11-b9ea-3c631676d01d" providerId="AD"/>
  <p188:author id="{636D24DB-B60F-FDE2-AF80-7D937A29376C}" name="Rosenfeld Ytier,Karen Carla" initials="RYC" userId="S::karen.rosenfeld@junji.cl::c0ed034a-7c88-4039-94a9-fad3123aca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3B29E"/>
    <a:srgbClr val="BAE8E1"/>
    <a:srgbClr val="70CFC2"/>
    <a:srgbClr val="14A58C"/>
    <a:srgbClr val="D40046"/>
    <a:srgbClr val="3D69B1"/>
    <a:srgbClr val="95CEC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6054"/>
  </p:normalViewPr>
  <p:slideViewPr>
    <p:cSldViewPr snapToGrid="0" snapToObjects="1">
      <p:cViewPr varScale="1">
        <p:scale>
          <a:sx n="140" d="100"/>
          <a:sy n="140" d="100"/>
        </p:scale>
        <p:origin x="696" y="-36"/>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lderrama Nuñez, Maria Consuelo" userId="cbe8fedf-559f-4a11-b9ea-3c631676d01d" providerId="ADAL" clId="{9F58C0A0-72AE-4A7A-8EAB-0E130A4BD386}"/>
    <pc:docChg chg="modSld">
      <pc:chgData name="Valderrama Nuñez, Maria Consuelo" userId="cbe8fedf-559f-4a11-b9ea-3c631676d01d" providerId="ADAL" clId="{9F58C0A0-72AE-4A7A-8EAB-0E130A4BD386}" dt="2022-03-28T12:24:12.490" v="4" actId="729"/>
      <pc:docMkLst>
        <pc:docMk/>
      </pc:docMkLst>
      <pc:sldChg chg="modSp mod">
        <pc:chgData name="Valderrama Nuñez, Maria Consuelo" userId="cbe8fedf-559f-4a11-b9ea-3c631676d01d" providerId="ADAL" clId="{9F58C0A0-72AE-4A7A-8EAB-0E130A4BD386}" dt="2022-03-28T12:23:22.350" v="2" actId="108"/>
        <pc:sldMkLst>
          <pc:docMk/>
          <pc:sldMk cId="3390651834" sldId="258"/>
        </pc:sldMkLst>
        <pc:spChg chg="mod">
          <ac:chgData name="Valderrama Nuñez, Maria Consuelo" userId="cbe8fedf-559f-4a11-b9ea-3c631676d01d" providerId="ADAL" clId="{9F58C0A0-72AE-4A7A-8EAB-0E130A4BD386}" dt="2022-03-28T12:23:07.893" v="0" actId="108"/>
          <ac:spMkLst>
            <pc:docMk/>
            <pc:sldMk cId="3390651834" sldId="258"/>
            <ac:spMk id="18" creationId="{223747E4-4C88-7745-AE54-302A76FD69E1}"/>
          </ac:spMkLst>
        </pc:spChg>
        <pc:spChg chg="mod">
          <ac:chgData name="Valderrama Nuñez, Maria Consuelo" userId="cbe8fedf-559f-4a11-b9ea-3c631676d01d" providerId="ADAL" clId="{9F58C0A0-72AE-4A7A-8EAB-0E130A4BD386}" dt="2022-03-28T12:23:13.226" v="1" actId="108"/>
          <ac:spMkLst>
            <pc:docMk/>
            <pc:sldMk cId="3390651834" sldId="258"/>
            <ac:spMk id="19" creationId="{F4BB59F7-21CD-4C4F-A305-35FC63032A20}"/>
          </ac:spMkLst>
        </pc:spChg>
        <pc:spChg chg="mod">
          <ac:chgData name="Valderrama Nuñez, Maria Consuelo" userId="cbe8fedf-559f-4a11-b9ea-3c631676d01d" providerId="ADAL" clId="{9F58C0A0-72AE-4A7A-8EAB-0E130A4BD386}" dt="2022-03-28T12:23:22.350" v="2" actId="108"/>
          <ac:spMkLst>
            <pc:docMk/>
            <pc:sldMk cId="3390651834" sldId="258"/>
            <ac:spMk id="21" creationId="{10A71B41-9D7E-5A4A-BCA5-3D6AEEF8D8A8}"/>
          </ac:spMkLst>
        </pc:spChg>
      </pc:sldChg>
      <pc:sldChg chg="mod modShow">
        <pc:chgData name="Valderrama Nuñez, Maria Consuelo" userId="cbe8fedf-559f-4a11-b9ea-3c631676d01d" providerId="ADAL" clId="{9F58C0A0-72AE-4A7A-8EAB-0E130A4BD386}" dt="2022-03-28T12:24:06.480" v="3" actId="729"/>
        <pc:sldMkLst>
          <pc:docMk/>
          <pc:sldMk cId="1775746804" sldId="260"/>
        </pc:sldMkLst>
      </pc:sldChg>
      <pc:sldChg chg="mod modShow">
        <pc:chgData name="Valderrama Nuñez, Maria Consuelo" userId="cbe8fedf-559f-4a11-b9ea-3c631676d01d" providerId="ADAL" clId="{9F58C0A0-72AE-4A7A-8EAB-0E130A4BD386}" dt="2022-03-28T12:24:12.490" v="4" actId="729"/>
        <pc:sldMkLst>
          <pc:docMk/>
          <pc:sldMk cId="3761877842" sldId="26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E8D4F5-FDB7-D849-BEE9-A880D05C7BC6}" type="datetimeFigureOut">
              <a:rPr lang="es-CL" smtClean="0"/>
              <a:t>28-03-2022</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2EA85D-5069-6B43-B1B5-9524BE15197C}" type="slidenum">
              <a:rPr lang="es-CL" smtClean="0"/>
              <a:t>‹Nº›</a:t>
            </a:fld>
            <a:endParaRPr lang="es-CL"/>
          </a:p>
        </p:txBody>
      </p:sp>
    </p:spTree>
    <p:extLst>
      <p:ext uri="{BB962C8B-B14F-4D97-AF65-F5344CB8AC3E}">
        <p14:creationId xmlns:p14="http://schemas.microsoft.com/office/powerpoint/2010/main" val="3059154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4D2EA85D-5069-6B43-B1B5-9524BE15197C}" type="slidenum">
              <a:rPr lang="es-CL" smtClean="0"/>
              <a:t>5</a:t>
            </a:fld>
            <a:endParaRPr lang="es-CL"/>
          </a:p>
        </p:txBody>
      </p:sp>
    </p:spTree>
    <p:extLst>
      <p:ext uri="{BB962C8B-B14F-4D97-AF65-F5344CB8AC3E}">
        <p14:creationId xmlns:p14="http://schemas.microsoft.com/office/powerpoint/2010/main" val="3452928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4D2EA85D-5069-6B43-B1B5-9524BE15197C}" type="slidenum">
              <a:rPr lang="es-CL" smtClean="0"/>
              <a:t>26</a:t>
            </a:fld>
            <a:endParaRPr lang="es-CL"/>
          </a:p>
        </p:txBody>
      </p:sp>
    </p:spTree>
    <p:extLst>
      <p:ext uri="{BB962C8B-B14F-4D97-AF65-F5344CB8AC3E}">
        <p14:creationId xmlns:p14="http://schemas.microsoft.com/office/powerpoint/2010/main" val="1787841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es-ES_tradnl"/>
              <a:t>Clic para editar título</a:t>
            </a:r>
            <a:endParaRPr lang="es-ES"/>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847F4501-982B-CD48-95BA-58E5077447A7}" type="datetimeFigureOut">
              <a:rPr lang="es-ES" smtClean="0"/>
              <a:t>28/03/2022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C1451358-E30E-1247-A5B0-9D3F286A802D}" type="slidenum">
              <a:rPr lang="es-ES" smtClean="0"/>
              <a:t>‹Nº›</a:t>
            </a:fld>
            <a:endParaRPr lang="es-ES"/>
          </a:p>
        </p:txBody>
      </p:sp>
    </p:spTree>
    <p:extLst>
      <p:ext uri="{BB962C8B-B14F-4D97-AF65-F5344CB8AC3E}">
        <p14:creationId xmlns:p14="http://schemas.microsoft.com/office/powerpoint/2010/main" val="4137300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847F4501-982B-CD48-95BA-58E5077447A7}" type="datetimeFigureOut">
              <a:rPr lang="es-ES" smtClean="0"/>
              <a:t>28/03/2022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C1451358-E30E-1247-A5B0-9D3F286A802D}" type="slidenum">
              <a:rPr lang="es-ES" smtClean="0"/>
              <a:t>‹Nº›</a:t>
            </a:fld>
            <a:endParaRPr lang="es-ES"/>
          </a:p>
        </p:txBody>
      </p:sp>
    </p:spTree>
    <p:extLst>
      <p:ext uri="{BB962C8B-B14F-4D97-AF65-F5344CB8AC3E}">
        <p14:creationId xmlns:p14="http://schemas.microsoft.com/office/powerpoint/2010/main" val="3525677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54781"/>
            <a:ext cx="2057400" cy="3290888"/>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154781"/>
            <a:ext cx="6019800" cy="329088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847F4501-982B-CD48-95BA-58E5077447A7}" type="datetimeFigureOut">
              <a:rPr lang="es-ES" smtClean="0"/>
              <a:t>28/03/2022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C1451358-E30E-1247-A5B0-9D3F286A802D}" type="slidenum">
              <a:rPr lang="es-ES" smtClean="0"/>
              <a:t>‹Nº›</a:t>
            </a:fld>
            <a:endParaRPr lang="es-ES"/>
          </a:p>
        </p:txBody>
      </p:sp>
    </p:spTree>
    <p:extLst>
      <p:ext uri="{BB962C8B-B14F-4D97-AF65-F5344CB8AC3E}">
        <p14:creationId xmlns:p14="http://schemas.microsoft.com/office/powerpoint/2010/main" val="577028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847F4501-982B-CD48-95BA-58E5077447A7}" type="datetimeFigureOut">
              <a:rPr lang="es-ES" smtClean="0"/>
              <a:t>28/03/2022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C1451358-E30E-1247-A5B0-9D3F286A802D}" type="slidenum">
              <a:rPr lang="es-ES" smtClean="0"/>
              <a:t>‹Nº›</a:t>
            </a:fld>
            <a:endParaRPr lang="es-ES"/>
          </a:p>
        </p:txBody>
      </p:sp>
    </p:spTree>
    <p:extLst>
      <p:ext uri="{BB962C8B-B14F-4D97-AF65-F5344CB8AC3E}">
        <p14:creationId xmlns:p14="http://schemas.microsoft.com/office/powerpoint/2010/main" val="3653648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847F4501-982B-CD48-95BA-58E5077447A7}" type="datetimeFigureOut">
              <a:rPr lang="es-ES" smtClean="0"/>
              <a:t>28/03/2022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C1451358-E30E-1247-A5B0-9D3F286A802D}" type="slidenum">
              <a:rPr lang="es-ES" smtClean="0"/>
              <a:t>‹Nº›</a:t>
            </a:fld>
            <a:endParaRPr lang="es-ES"/>
          </a:p>
        </p:txBody>
      </p:sp>
    </p:spTree>
    <p:extLst>
      <p:ext uri="{BB962C8B-B14F-4D97-AF65-F5344CB8AC3E}">
        <p14:creationId xmlns:p14="http://schemas.microsoft.com/office/powerpoint/2010/main" val="1690726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847F4501-982B-CD48-95BA-58E5077447A7}" type="datetimeFigureOut">
              <a:rPr lang="es-ES" smtClean="0"/>
              <a:t>28/03/2022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C1451358-E30E-1247-A5B0-9D3F286A802D}" type="slidenum">
              <a:rPr lang="es-ES" smtClean="0"/>
              <a:t>‹Nº›</a:t>
            </a:fld>
            <a:endParaRPr lang="es-ES"/>
          </a:p>
        </p:txBody>
      </p:sp>
    </p:spTree>
    <p:extLst>
      <p:ext uri="{BB962C8B-B14F-4D97-AF65-F5344CB8AC3E}">
        <p14:creationId xmlns:p14="http://schemas.microsoft.com/office/powerpoint/2010/main" val="3598727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847F4501-982B-CD48-95BA-58E5077447A7}" type="datetimeFigureOut">
              <a:rPr lang="es-ES" smtClean="0"/>
              <a:t>28/03/2022</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C1451358-E30E-1247-A5B0-9D3F286A802D}" type="slidenum">
              <a:rPr lang="es-ES" smtClean="0"/>
              <a:t>‹Nº›</a:t>
            </a:fld>
            <a:endParaRPr lang="es-ES"/>
          </a:p>
        </p:txBody>
      </p:sp>
    </p:spTree>
    <p:extLst>
      <p:ext uri="{BB962C8B-B14F-4D97-AF65-F5344CB8AC3E}">
        <p14:creationId xmlns:p14="http://schemas.microsoft.com/office/powerpoint/2010/main" val="3508807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847F4501-982B-CD48-95BA-58E5077447A7}" type="datetimeFigureOut">
              <a:rPr lang="es-ES" smtClean="0"/>
              <a:t>28/03/2022</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C1451358-E30E-1247-A5B0-9D3F286A802D}" type="slidenum">
              <a:rPr lang="es-ES" smtClean="0"/>
              <a:t>‹Nº›</a:t>
            </a:fld>
            <a:endParaRPr lang="es-ES"/>
          </a:p>
        </p:txBody>
      </p:sp>
    </p:spTree>
    <p:extLst>
      <p:ext uri="{BB962C8B-B14F-4D97-AF65-F5344CB8AC3E}">
        <p14:creationId xmlns:p14="http://schemas.microsoft.com/office/powerpoint/2010/main" val="419470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847F4501-982B-CD48-95BA-58E5077447A7}" type="datetimeFigureOut">
              <a:rPr lang="es-ES" smtClean="0"/>
              <a:t>28/03/2022</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C1451358-E30E-1247-A5B0-9D3F286A802D}" type="slidenum">
              <a:rPr lang="es-ES" smtClean="0"/>
              <a:t>‹Nº›</a:t>
            </a:fld>
            <a:endParaRPr lang="es-ES"/>
          </a:p>
        </p:txBody>
      </p:sp>
    </p:spTree>
    <p:extLst>
      <p:ext uri="{BB962C8B-B14F-4D97-AF65-F5344CB8AC3E}">
        <p14:creationId xmlns:p14="http://schemas.microsoft.com/office/powerpoint/2010/main" val="567617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847F4501-982B-CD48-95BA-58E5077447A7}" type="datetimeFigureOut">
              <a:rPr lang="es-ES" smtClean="0"/>
              <a:t>28/03/2022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C1451358-E30E-1247-A5B0-9D3F286A802D}" type="slidenum">
              <a:rPr lang="es-ES" smtClean="0"/>
              <a:t>‹Nº›</a:t>
            </a:fld>
            <a:endParaRPr lang="es-ES"/>
          </a:p>
        </p:txBody>
      </p:sp>
    </p:spTree>
    <p:extLst>
      <p:ext uri="{BB962C8B-B14F-4D97-AF65-F5344CB8AC3E}">
        <p14:creationId xmlns:p14="http://schemas.microsoft.com/office/powerpoint/2010/main" val="1776455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847F4501-982B-CD48-95BA-58E5077447A7}" type="datetimeFigureOut">
              <a:rPr lang="es-ES" smtClean="0"/>
              <a:t>28/03/2022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C1451358-E30E-1247-A5B0-9D3F286A802D}" type="slidenum">
              <a:rPr lang="es-ES" smtClean="0"/>
              <a:t>‹Nº›</a:t>
            </a:fld>
            <a:endParaRPr lang="es-ES"/>
          </a:p>
        </p:txBody>
      </p:sp>
    </p:spTree>
    <p:extLst>
      <p:ext uri="{BB962C8B-B14F-4D97-AF65-F5344CB8AC3E}">
        <p14:creationId xmlns:p14="http://schemas.microsoft.com/office/powerpoint/2010/main" val="1663076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47F4501-982B-CD48-95BA-58E5077447A7}" type="datetimeFigureOut">
              <a:rPr lang="es-ES" smtClean="0"/>
              <a:t>28/03/2022</a:t>
            </a:fld>
            <a:endParaRPr lang="es-ES"/>
          </a:p>
        </p:txBody>
      </p:sp>
      <p:sp>
        <p:nvSpPr>
          <p:cNvPr id="5" name="Marcador de pie de pá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1451358-E30E-1247-A5B0-9D3F286A802D}" type="slidenum">
              <a:rPr lang="es-ES" smtClean="0"/>
              <a:t>‹Nº›</a:t>
            </a:fld>
            <a:endParaRPr lang="es-ES"/>
          </a:p>
        </p:txBody>
      </p:sp>
    </p:spTree>
    <p:extLst>
      <p:ext uri="{BB962C8B-B14F-4D97-AF65-F5344CB8AC3E}">
        <p14:creationId xmlns:p14="http://schemas.microsoft.com/office/powerpoint/2010/main" val="35346786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header-pp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1561"/>
            <a:ext cx="9144000" cy="790575"/>
          </a:xfrm>
          <a:prstGeom prst="rect">
            <a:avLst/>
          </a:prstGeom>
        </p:spPr>
      </p:pic>
      <p:pic>
        <p:nvPicPr>
          <p:cNvPr id="17" name="Imagen 16" descr="foot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30524"/>
            <a:ext cx="9144000" cy="548640"/>
          </a:xfrm>
          <a:prstGeom prst="rect">
            <a:avLst/>
          </a:prstGeom>
        </p:spPr>
      </p:pic>
      <p:sp>
        <p:nvSpPr>
          <p:cNvPr id="5" name="Rectángulo redondeado 4">
            <a:extLst>
              <a:ext uri="{FF2B5EF4-FFF2-40B4-BE49-F238E27FC236}">
                <a16:creationId xmlns:a16="http://schemas.microsoft.com/office/drawing/2014/main" id="{8BB3E7F1-9B31-014F-B247-256D708EEFC9}"/>
              </a:ext>
            </a:extLst>
          </p:cNvPr>
          <p:cNvSpPr/>
          <p:nvPr/>
        </p:nvSpPr>
        <p:spPr>
          <a:xfrm>
            <a:off x="7129249" y="0"/>
            <a:ext cx="1828800" cy="572494"/>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pic>
        <p:nvPicPr>
          <p:cNvPr id="3" name="Imagen 2">
            <a:extLst>
              <a:ext uri="{FF2B5EF4-FFF2-40B4-BE49-F238E27FC236}">
                <a16:creationId xmlns:a16="http://schemas.microsoft.com/office/drawing/2014/main" id="{76790634-2092-3B4C-A2F1-9E30FD7ABEE8}"/>
              </a:ext>
            </a:extLst>
          </p:cNvPr>
          <p:cNvPicPr>
            <a:picLocks noChangeAspect="1"/>
          </p:cNvPicPr>
          <p:nvPr/>
        </p:nvPicPr>
        <p:blipFill>
          <a:blip r:embed="rId4"/>
          <a:stretch>
            <a:fillRect/>
          </a:stretch>
        </p:blipFill>
        <p:spPr>
          <a:xfrm>
            <a:off x="7212648" y="39755"/>
            <a:ext cx="1662002" cy="491214"/>
          </a:xfrm>
          <a:prstGeom prst="rect">
            <a:avLst/>
          </a:prstGeom>
        </p:spPr>
      </p:pic>
      <p:sp>
        <p:nvSpPr>
          <p:cNvPr id="7" name="CuadroTexto 6">
            <a:extLst>
              <a:ext uri="{FF2B5EF4-FFF2-40B4-BE49-F238E27FC236}">
                <a16:creationId xmlns:a16="http://schemas.microsoft.com/office/drawing/2014/main" id="{0468CE07-F756-2C4A-82C4-4EC93701993F}"/>
              </a:ext>
            </a:extLst>
          </p:cNvPr>
          <p:cNvSpPr txBox="1"/>
          <p:nvPr/>
        </p:nvSpPr>
        <p:spPr>
          <a:xfrm>
            <a:off x="1379550" y="1150890"/>
            <a:ext cx="6408751" cy="1815882"/>
          </a:xfrm>
          <a:prstGeom prst="rect">
            <a:avLst/>
          </a:prstGeom>
          <a:noFill/>
        </p:spPr>
        <p:txBody>
          <a:bodyPr wrap="square" rtlCol="0">
            <a:spAutoFit/>
          </a:bodyPr>
          <a:lstStyle/>
          <a:p>
            <a:pPr algn="ctr"/>
            <a:r>
              <a:rPr lang="es-CL" sz="2800" b="1" dirty="0">
                <a:solidFill>
                  <a:srgbClr val="03B29E"/>
                </a:solidFill>
                <a:latin typeface="+mj-lt"/>
              </a:rPr>
              <a:t>ESTUDIO DE VALORACIÓN DE LAS FAMILIAS RESPECTO DE LAS ESTRATEGIAS EDUCATIVAS DE JUNJI EN CONTEXTO DE PANDEMIA 2021</a:t>
            </a:r>
            <a:endParaRPr lang="es-CL" sz="2800" dirty="0">
              <a:solidFill>
                <a:srgbClr val="03B29E"/>
              </a:solidFill>
              <a:latin typeface="+mj-lt"/>
            </a:endParaRPr>
          </a:p>
        </p:txBody>
      </p:sp>
      <p:sp>
        <p:nvSpPr>
          <p:cNvPr id="14" name="CuadroTexto 13">
            <a:extLst>
              <a:ext uri="{FF2B5EF4-FFF2-40B4-BE49-F238E27FC236}">
                <a16:creationId xmlns:a16="http://schemas.microsoft.com/office/drawing/2014/main" id="{1F788833-9DC9-304E-A9A6-272D0284091E}"/>
              </a:ext>
            </a:extLst>
          </p:cNvPr>
          <p:cNvSpPr txBox="1"/>
          <p:nvPr/>
        </p:nvSpPr>
        <p:spPr>
          <a:xfrm>
            <a:off x="1367624" y="3398648"/>
            <a:ext cx="6432605" cy="1107996"/>
          </a:xfrm>
          <a:prstGeom prst="rect">
            <a:avLst/>
          </a:prstGeom>
          <a:noFill/>
        </p:spPr>
        <p:txBody>
          <a:bodyPr wrap="square" rtlCol="0">
            <a:spAutoFit/>
          </a:bodyPr>
          <a:lstStyle/>
          <a:p>
            <a:pPr algn="ctr"/>
            <a:r>
              <a:rPr lang="es-CL" sz="1600" dirty="0">
                <a:solidFill>
                  <a:schemeClr val="tx1">
                    <a:lumMod val="50000"/>
                    <a:lumOff val="50000"/>
                  </a:schemeClr>
                </a:solidFill>
              </a:rPr>
              <a:t>Licitación Pública N°599-22-LE21  para la </a:t>
            </a:r>
          </a:p>
          <a:p>
            <a:pPr algn="ctr"/>
            <a:r>
              <a:rPr lang="es-CL" sz="1600" dirty="0">
                <a:solidFill>
                  <a:schemeClr val="tx1">
                    <a:lumMod val="50000"/>
                    <a:lumOff val="50000"/>
                  </a:schemeClr>
                </a:solidFill>
              </a:rPr>
              <a:t>Junta Nacional de Jardines Infantiles (JUNJI)</a:t>
            </a:r>
          </a:p>
          <a:p>
            <a:pPr algn="ctr"/>
            <a:r>
              <a:rPr lang="es-CL" sz="1600" dirty="0">
                <a:solidFill>
                  <a:schemeClr val="tx1">
                    <a:lumMod val="50000"/>
                    <a:lumOff val="50000"/>
                  </a:schemeClr>
                </a:solidFill>
              </a:rPr>
              <a:t>2021 - 2022</a:t>
            </a:r>
          </a:p>
          <a:p>
            <a:endParaRPr lang="es-CL" dirty="0"/>
          </a:p>
        </p:txBody>
      </p:sp>
    </p:spTree>
    <p:extLst>
      <p:ext uri="{BB962C8B-B14F-4D97-AF65-F5344CB8AC3E}">
        <p14:creationId xmlns:p14="http://schemas.microsoft.com/office/powerpoint/2010/main" val="42811673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header-pp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1561"/>
            <a:ext cx="9144000" cy="790575"/>
          </a:xfrm>
          <a:prstGeom prst="rect">
            <a:avLst/>
          </a:prstGeom>
        </p:spPr>
      </p:pic>
      <p:pic>
        <p:nvPicPr>
          <p:cNvPr id="17" name="Imagen 16" descr="foot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30524"/>
            <a:ext cx="9144000" cy="548640"/>
          </a:xfrm>
          <a:prstGeom prst="rect">
            <a:avLst/>
          </a:prstGeom>
        </p:spPr>
      </p:pic>
      <p:sp>
        <p:nvSpPr>
          <p:cNvPr id="5" name="Rectángulo redondeado 4">
            <a:extLst>
              <a:ext uri="{FF2B5EF4-FFF2-40B4-BE49-F238E27FC236}">
                <a16:creationId xmlns:a16="http://schemas.microsoft.com/office/drawing/2014/main" id="{8BB3E7F1-9B31-014F-B247-256D708EEFC9}"/>
              </a:ext>
            </a:extLst>
          </p:cNvPr>
          <p:cNvSpPr/>
          <p:nvPr/>
        </p:nvSpPr>
        <p:spPr>
          <a:xfrm>
            <a:off x="7129249" y="0"/>
            <a:ext cx="1828800" cy="572494"/>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pic>
        <p:nvPicPr>
          <p:cNvPr id="3" name="Imagen 2">
            <a:extLst>
              <a:ext uri="{FF2B5EF4-FFF2-40B4-BE49-F238E27FC236}">
                <a16:creationId xmlns:a16="http://schemas.microsoft.com/office/drawing/2014/main" id="{76790634-2092-3B4C-A2F1-9E30FD7ABEE8}"/>
              </a:ext>
            </a:extLst>
          </p:cNvPr>
          <p:cNvPicPr>
            <a:picLocks noChangeAspect="1"/>
          </p:cNvPicPr>
          <p:nvPr/>
        </p:nvPicPr>
        <p:blipFill>
          <a:blip r:embed="rId4"/>
          <a:stretch>
            <a:fillRect/>
          </a:stretch>
        </p:blipFill>
        <p:spPr>
          <a:xfrm>
            <a:off x="7212648" y="39755"/>
            <a:ext cx="1662002" cy="491214"/>
          </a:xfrm>
          <a:prstGeom prst="rect">
            <a:avLst/>
          </a:prstGeom>
        </p:spPr>
      </p:pic>
      <p:sp>
        <p:nvSpPr>
          <p:cNvPr id="8" name="CuadroTexto 7">
            <a:extLst>
              <a:ext uri="{FF2B5EF4-FFF2-40B4-BE49-F238E27FC236}">
                <a16:creationId xmlns:a16="http://schemas.microsoft.com/office/drawing/2014/main" id="{8954538F-5F6A-0842-B0A7-8A66FAE26EFC}"/>
              </a:ext>
            </a:extLst>
          </p:cNvPr>
          <p:cNvSpPr txBox="1"/>
          <p:nvPr/>
        </p:nvSpPr>
        <p:spPr>
          <a:xfrm>
            <a:off x="269350" y="770004"/>
            <a:ext cx="1225495" cy="1384995"/>
          </a:xfrm>
          <a:prstGeom prst="rect">
            <a:avLst/>
          </a:prstGeom>
          <a:noFill/>
        </p:spPr>
        <p:txBody>
          <a:bodyPr wrap="square" rtlCol="0">
            <a:spAutoFit/>
          </a:bodyPr>
          <a:lstStyle/>
          <a:p>
            <a:r>
              <a:rPr lang="es-CL" sz="4800" dirty="0">
                <a:solidFill>
                  <a:srgbClr val="D40046"/>
                </a:solidFill>
              </a:rPr>
              <a:t>4. </a:t>
            </a:r>
          </a:p>
          <a:p>
            <a:r>
              <a:rPr lang="es-CL" b="1" dirty="0">
                <a:solidFill>
                  <a:schemeClr val="tx1">
                    <a:lumMod val="50000"/>
                    <a:lumOff val="50000"/>
                  </a:schemeClr>
                </a:solidFill>
              </a:rPr>
              <a:t>Principales hallazgos</a:t>
            </a:r>
          </a:p>
        </p:txBody>
      </p:sp>
      <p:sp>
        <p:nvSpPr>
          <p:cNvPr id="9" name="Elipse 8">
            <a:extLst>
              <a:ext uri="{FF2B5EF4-FFF2-40B4-BE49-F238E27FC236}">
                <a16:creationId xmlns:a16="http://schemas.microsoft.com/office/drawing/2014/main" id="{8F8E7BC2-F0F6-5A48-B920-877FC9D3B968}"/>
              </a:ext>
            </a:extLst>
          </p:cNvPr>
          <p:cNvSpPr/>
          <p:nvPr/>
        </p:nvSpPr>
        <p:spPr>
          <a:xfrm>
            <a:off x="269350" y="2620209"/>
            <a:ext cx="365270" cy="365270"/>
          </a:xfrm>
          <a:prstGeom prst="ellipse">
            <a:avLst/>
          </a:prstGeom>
          <a:solidFill>
            <a:srgbClr val="03B29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10" name="Rectángulo 9">
            <a:extLst>
              <a:ext uri="{FF2B5EF4-FFF2-40B4-BE49-F238E27FC236}">
                <a16:creationId xmlns:a16="http://schemas.microsoft.com/office/drawing/2014/main" id="{795B017D-B4E8-C14A-A3A9-CA5C92E22CB4}"/>
              </a:ext>
            </a:extLst>
          </p:cNvPr>
          <p:cNvSpPr/>
          <p:nvPr/>
        </p:nvSpPr>
        <p:spPr>
          <a:xfrm>
            <a:off x="269352" y="2516100"/>
            <a:ext cx="1495440" cy="2000548"/>
          </a:xfrm>
          <a:prstGeom prst="rect">
            <a:avLst/>
          </a:prstGeom>
        </p:spPr>
        <p:txBody>
          <a:bodyPr wrap="square">
            <a:spAutoFit/>
          </a:bodyPr>
          <a:lstStyle/>
          <a:p>
            <a:pPr>
              <a:buClr>
                <a:srgbClr val="3C54B4"/>
              </a:buClr>
            </a:pPr>
            <a:r>
              <a:rPr lang="es-CL" sz="2800" b="1" dirty="0">
                <a:solidFill>
                  <a:schemeClr val="bg1"/>
                </a:solidFill>
              </a:rPr>
              <a:t>2</a:t>
            </a:r>
          </a:p>
          <a:p>
            <a:r>
              <a:rPr lang="es-CL" sz="1200" dirty="0">
                <a:solidFill>
                  <a:schemeClr val="tx1">
                    <a:lumMod val="65000"/>
                    <a:lumOff val="35000"/>
                  </a:schemeClr>
                </a:solidFill>
              </a:rPr>
              <a:t>La </a:t>
            </a:r>
            <a:r>
              <a:rPr lang="es-CL" sz="1200" dirty="0" err="1">
                <a:solidFill>
                  <a:schemeClr val="tx1">
                    <a:lumMod val="65000"/>
                    <a:lumOff val="35000"/>
                  </a:schemeClr>
                </a:solidFill>
              </a:rPr>
              <a:t>presencialidad</a:t>
            </a:r>
            <a:r>
              <a:rPr lang="es-CL" sz="1200" dirty="0">
                <a:solidFill>
                  <a:schemeClr val="tx1">
                    <a:lumMod val="65000"/>
                    <a:lumOff val="35000"/>
                  </a:schemeClr>
                </a:solidFill>
              </a:rPr>
              <a:t> es un pilar fundamental para apoderados/as; en su defecto, </a:t>
            </a:r>
            <a:r>
              <a:rPr lang="es-CL" sz="1200" b="1" dirty="0">
                <a:solidFill>
                  <a:schemeClr val="tx1">
                    <a:lumMod val="65000"/>
                    <a:lumOff val="35000"/>
                  </a:schemeClr>
                </a:solidFill>
              </a:rPr>
              <a:t>el contacto constante</a:t>
            </a:r>
            <a:r>
              <a:rPr lang="es-CL" sz="1200" dirty="0">
                <a:solidFill>
                  <a:schemeClr val="tx1">
                    <a:lumMod val="65000"/>
                    <a:lumOff val="35000"/>
                  </a:schemeClr>
                </a:solidFill>
              </a:rPr>
              <a:t> con los equipos educativos es requerido y valorado</a:t>
            </a:r>
          </a:p>
        </p:txBody>
      </p:sp>
      <p:sp>
        <p:nvSpPr>
          <p:cNvPr id="11" name="Rectángulo redondeado 10">
            <a:extLst>
              <a:ext uri="{FF2B5EF4-FFF2-40B4-BE49-F238E27FC236}">
                <a16:creationId xmlns:a16="http://schemas.microsoft.com/office/drawing/2014/main" id="{C3441AF8-92F0-B541-A0E7-246221F3D138}"/>
              </a:ext>
            </a:extLst>
          </p:cNvPr>
          <p:cNvSpPr/>
          <p:nvPr/>
        </p:nvSpPr>
        <p:spPr>
          <a:xfrm>
            <a:off x="2759103" y="1148892"/>
            <a:ext cx="5915770" cy="738664"/>
          </a:xfrm>
          <a:prstGeom prst="round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12" name="Rectángulo 11">
            <a:extLst>
              <a:ext uri="{FF2B5EF4-FFF2-40B4-BE49-F238E27FC236}">
                <a16:creationId xmlns:a16="http://schemas.microsoft.com/office/drawing/2014/main" id="{132D842C-8C27-0C48-A7E7-15DF30A454C1}"/>
              </a:ext>
            </a:extLst>
          </p:cNvPr>
          <p:cNvSpPr/>
          <p:nvPr/>
        </p:nvSpPr>
        <p:spPr>
          <a:xfrm>
            <a:off x="2775008" y="1148892"/>
            <a:ext cx="5836256" cy="738664"/>
          </a:xfrm>
          <a:prstGeom prst="rect">
            <a:avLst/>
          </a:prstGeom>
        </p:spPr>
        <p:txBody>
          <a:bodyPr wrap="square">
            <a:spAutoFit/>
          </a:bodyPr>
          <a:lstStyle/>
          <a:p>
            <a:r>
              <a:rPr lang="es-CL" sz="1400" dirty="0">
                <a:solidFill>
                  <a:schemeClr val="tx1">
                    <a:lumMod val="65000"/>
                    <a:lumOff val="35000"/>
                  </a:schemeClr>
                </a:solidFill>
              </a:rPr>
              <a:t>Aunque se reconoce y valora el material recibido durante el período remoto, los participantes coinciden en que </a:t>
            </a:r>
            <a:r>
              <a:rPr lang="es-CL" sz="1400" b="1" dirty="0">
                <a:solidFill>
                  <a:srgbClr val="03B29E"/>
                </a:solidFill>
              </a:rPr>
              <a:t>la </a:t>
            </a:r>
            <a:r>
              <a:rPr lang="es-CL" sz="1400" b="1" dirty="0" err="1">
                <a:solidFill>
                  <a:srgbClr val="03B29E"/>
                </a:solidFill>
              </a:rPr>
              <a:t>presencialidad</a:t>
            </a:r>
            <a:r>
              <a:rPr lang="es-CL" sz="1400" b="1" dirty="0">
                <a:solidFill>
                  <a:srgbClr val="03B29E"/>
                </a:solidFill>
              </a:rPr>
              <a:t> es sumamente importante para el desarrollo de habilidades fundamentales para la vida</a:t>
            </a:r>
            <a:r>
              <a:rPr lang="es-CL" sz="1400" dirty="0">
                <a:solidFill>
                  <a:srgbClr val="03B29E"/>
                </a:solidFill>
              </a:rPr>
              <a:t>.</a:t>
            </a:r>
          </a:p>
        </p:txBody>
      </p:sp>
      <p:sp>
        <p:nvSpPr>
          <p:cNvPr id="15" name="Rectángulo redondeado 14">
            <a:extLst>
              <a:ext uri="{FF2B5EF4-FFF2-40B4-BE49-F238E27FC236}">
                <a16:creationId xmlns:a16="http://schemas.microsoft.com/office/drawing/2014/main" id="{D69B6850-3188-3343-9D65-3C992DA2BCC0}"/>
              </a:ext>
            </a:extLst>
          </p:cNvPr>
          <p:cNvSpPr/>
          <p:nvPr/>
        </p:nvSpPr>
        <p:spPr>
          <a:xfrm>
            <a:off x="2767055" y="2007631"/>
            <a:ext cx="5915770" cy="1853477"/>
          </a:xfrm>
          <a:prstGeom prst="round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16" name="Rectángulo 15">
            <a:extLst>
              <a:ext uri="{FF2B5EF4-FFF2-40B4-BE49-F238E27FC236}">
                <a16:creationId xmlns:a16="http://schemas.microsoft.com/office/drawing/2014/main" id="{7B5717BC-3948-7E43-8D45-1A9F90045DBE}"/>
              </a:ext>
            </a:extLst>
          </p:cNvPr>
          <p:cNvSpPr/>
          <p:nvPr/>
        </p:nvSpPr>
        <p:spPr>
          <a:xfrm>
            <a:off x="3768918" y="2039632"/>
            <a:ext cx="4905955" cy="1815882"/>
          </a:xfrm>
          <a:prstGeom prst="rect">
            <a:avLst/>
          </a:prstGeom>
        </p:spPr>
        <p:txBody>
          <a:bodyPr wrap="square">
            <a:spAutoFit/>
          </a:bodyPr>
          <a:lstStyle/>
          <a:p>
            <a:r>
              <a:rPr lang="es-CL" sz="1400" b="1" i="1" dirty="0">
                <a:solidFill>
                  <a:srgbClr val="03B29E"/>
                </a:solidFill>
              </a:rPr>
              <a:t>Lo mejor fue que los niños pudieron volver a clases</a:t>
            </a:r>
            <a:r>
              <a:rPr lang="es-CL" sz="1400" i="1" dirty="0">
                <a:solidFill>
                  <a:srgbClr val="03B29E"/>
                </a:solidFill>
              </a:rPr>
              <a:t>. </a:t>
            </a:r>
            <a:r>
              <a:rPr lang="es-CL" sz="1400" i="1" dirty="0">
                <a:solidFill>
                  <a:schemeClr val="tx1">
                    <a:lumMod val="65000"/>
                    <a:lumOff val="35000"/>
                  </a:schemeClr>
                </a:solidFill>
              </a:rPr>
              <a:t>No porque una estuviera aburrida con los niños, pero yo siento que a mi hija le sirvió mucho para poder desempeñarse mejor, para poder compartir con otros niños. En la casa es más complicado. </a:t>
            </a:r>
          </a:p>
          <a:p>
            <a:r>
              <a:rPr lang="es-CL" sz="1400" i="1" dirty="0">
                <a:solidFill>
                  <a:schemeClr val="tx1">
                    <a:lumMod val="65000"/>
                    <a:lumOff val="35000"/>
                  </a:schemeClr>
                </a:solidFill>
              </a:rPr>
              <a:t>En lo personal, yo quería que mi hija entrara al jardín para que después cuando fuera al colegio tuviera una base de cómo sociabilizar con otros niños, cómo comportarse.” (Región Metropolitana, Programa Alternativo de Atención al Párvulo)</a:t>
            </a:r>
          </a:p>
        </p:txBody>
      </p:sp>
      <p:sp>
        <p:nvSpPr>
          <p:cNvPr id="18" name="CuadroTexto 17">
            <a:extLst>
              <a:ext uri="{FF2B5EF4-FFF2-40B4-BE49-F238E27FC236}">
                <a16:creationId xmlns:a16="http://schemas.microsoft.com/office/drawing/2014/main" id="{E85424DB-4BC6-5841-9300-DC6B6C6C0D35}"/>
              </a:ext>
            </a:extLst>
          </p:cNvPr>
          <p:cNvSpPr txBox="1"/>
          <p:nvPr/>
        </p:nvSpPr>
        <p:spPr>
          <a:xfrm>
            <a:off x="2846569" y="1650167"/>
            <a:ext cx="985961" cy="2092881"/>
          </a:xfrm>
          <a:prstGeom prst="rect">
            <a:avLst/>
          </a:prstGeom>
          <a:noFill/>
        </p:spPr>
        <p:txBody>
          <a:bodyPr wrap="square" rtlCol="0">
            <a:spAutoFit/>
          </a:bodyPr>
          <a:lstStyle/>
          <a:p>
            <a:r>
              <a:rPr lang="es-CL" sz="13000" b="1" dirty="0">
                <a:solidFill>
                  <a:srgbClr val="03B29E"/>
                </a:solidFill>
              </a:rPr>
              <a:t>“</a:t>
            </a:r>
            <a:endParaRPr lang="es-CL" sz="13000" dirty="0"/>
          </a:p>
        </p:txBody>
      </p:sp>
      <p:cxnSp>
        <p:nvCxnSpPr>
          <p:cNvPr id="24" name="Conector recto 23">
            <a:extLst>
              <a:ext uri="{FF2B5EF4-FFF2-40B4-BE49-F238E27FC236}">
                <a16:creationId xmlns:a16="http://schemas.microsoft.com/office/drawing/2014/main" id="{BF48DDCF-EEA1-6341-BECC-201229C571ED}"/>
              </a:ext>
            </a:extLst>
          </p:cNvPr>
          <p:cNvCxnSpPr>
            <a:cxnSpLocks/>
          </p:cNvCxnSpPr>
          <p:nvPr/>
        </p:nvCxnSpPr>
        <p:spPr>
          <a:xfrm>
            <a:off x="2011680" y="906448"/>
            <a:ext cx="0" cy="3683629"/>
          </a:xfrm>
          <a:prstGeom prst="line">
            <a:avLst/>
          </a:prstGeom>
          <a:ln>
            <a:solidFill>
              <a:srgbClr val="14A58C"/>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1837138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header-pp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1561"/>
            <a:ext cx="9144000" cy="790575"/>
          </a:xfrm>
          <a:prstGeom prst="rect">
            <a:avLst/>
          </a:prstGeom>
        </p:spPr>
      </p:pic>
      <p:pic>
        <p:nvPicPr>
          <p:cNvPr id="17" name="Imagen 16" descr="foot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30524"/>
            <a:ext cx="9144000" cy="548640"/>
          </a:xfrm>
          <a:prstGeom prst="rect">
            <a:avLst/>
          </a:prstGeom>
        </p:spPr>
      </p:pic>
      <p:sp>
        <p:nvSpPr>
          <p:cNvPr id="5" name="Rectángulo redondeado 4">
            <a:extLst>
              <a:ext uri="{FF2B5EF4-FFF2-40B4-BE49-F238E27FC236}">
                <a16:creationId xmlns:a16="http://schemas.microsoft.com/office/drawing/2014/main" id="{8BB3E7F1-9B31-014F-B247-256D708EEFC9}"/>
              </a:ext>
            </a:extLst>
          </p:cNvPr>
          <p:cNvSpPr/>
          <p:nvPr/>
        </p:nvSpPr>
        <p:spPr>
          <a:xfrm>
            <a:off x="7129249" y="0"/>
            <a:ext cx="1828800" cy="572494"/>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pic>
        <p:nvPicPr>
          <p:cNvPr id="3" name="Imagen 2">
            <a:extLst>
              <a:ext uri="{FF2B5EF4-FFF2-40B4-BE49-F238E27FC236}">
                <a16:creationId xmlns:a16="http://schemas.microsoft.com/office/drawing/2014/main" id="{76790634-2092-3B4C-A2F1-9E30FD7ABEE8}"/>
              </a:ext>
            </a:extLst>
          </p:cNvPr>
          <p:cNvPicPr>
            <a:picLocks noChangeAspect="1"/>
          </p:cNvPicPr>
          <p:nvPr/>
        </p:nvPicPr>
        <p:blipFill>
          <a:blip r:embed="rId4"/>
          <a:stretch>
            <a:fillRect/>
          </a:stretch>
        </p:blipFill>
        <p:spPr>
          <a:xfrm>
            <a:off x="7212648" y="39755"/>
            <a:ext cx="1662002" cy="491214"/>
          </a:xfrm>
          <a:prstGeom prst="rect">
            <a:avLst/>
          </a:prstGeom>
        </p:spPr>
      </p:pic>
      <p:sp>
        <p:nvSpPr>
          <p:cNvPr id="8" name="Rectángulo redondeado 7">
            <a:extLst>
              <a:ext uri="{FF2B5EF4-FFF2-40B4-BE49-F238E27FC236}">
                <a16:creationId xmlns:a16="http://schemas.microsoft.com/office/drawing/2014/main" id="{BBF9D03C-BD4B-F24A-A24B-F60D808552F0}"/>
              </a:ext>
            </a:extLst>
          </p:cNvPr>
          <p:cNvSpPr/>
          <p:nvPr/>
        </p:nvSpPr>
        <p:spPr>
          <a:xfrm>
            <a:off x="2790909" y="807324"/>
            <a:ext cx="5915770" cy="738664"/>
          </a:xfrm>
          <a:prstGeom prst="round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9" name="Rectángulo 8">
            <a:extLst>
              <a:ext uri="{FF2B5EF4-FFF2-40B4-BE49-F238E27FC236}">
                <a16:creationId xmlns:a16="http://schemas.microsoft.com/office/drawing/2014/main" id="{EDD2D705-F067-7142-9DDF-554255178AE8}"/>
              </a:ext>
            </a:extLst>
          </p:cNvPr>
          <p:cNvSpPr/>
          <p:nvPr/>
        </p:nvSpPr>
        <p:spPr>
          <a:xfrm>
            <a:off x="3768918" y="790575"/>
            <a:ext cx="5041127" cy="738664"/>
          </a:xfrm>
          <a:prstGeom prst="rect">
            <a:avLst/>
          </a:prstGeom>
        </p:spPr>
        <p:txBody>
          <a:bodyPr wrap="square">
            <a:spAutoFit/>
          </a:bodyPr>
          <a:lstStyle/>
          <a:p>
            <a:r>
              <a:rPr lang="es-CL" sz="1400" dirty="0"/>
              <a:t>De las apoderadas/os que pertenecen a Jardines Infantiles cerrados o abiertos sin atención presencial (a diciembre de 2021) </a:t>
            </a:r>
            <a:r>
              <a:rPr lang="es-CL" sz="1400" b="1" dirty="0">
                <a:solidFill>
                  <a:srgbClr val="03B29E"/>
                </a:solidFill>
              </a:rPr>
              <a:t>enviarían a sus hijos/as </a:t>
            </a:r>
            <a:r>
              <a:rPr lang="es-CL" sz="1400" dirty="0"/>
              <a:t>en caso de que iniciaran actividades. </a:t>
            </a:r>
            <a:endParaRPr lang="es-CL" sz="1400" dirty="0">
              <a:solidFill>
                <a:schemeClr val="accent6"/>
              </a:solidFill>
            </a:endParaRPr>
          </a:p>
        </p:txBody>
      </p:sp>
      <p:sp>
        <p:nvSpPr>
          <p:cNvPr id="10" name="CuadroTexto 9">
            <a:extLst>
              <a:ext uri="{FF2B5EF4-FFF2-40B4-BE49-F238E27FC236}">
                <a16:creationId xmlns:a16="http://schemas.microsoft.com/office/drawing/2014/main" id="{172299F6-60EA-7242-910F-5EF723FBA436}"/>
              </a:ext>
            </a:extLst>
          </p:cNvPr>
          <p:cNvSpPr txBox="1"/>
          <p:nvPr/>
        </p:nvSpPr>
        <p:spPr>
          <a:xfrm>
            <a:off x="2775007" y="842640"/>
            <a:ext cx="1129084" cy="523220"/>
          </a:xfrm>
          <a:prstGeom prst="rect">
            <a:avLst/>
          </a:prstGeom>
          <a:noFill/>
        </p:spPr>
        <p:txBody>
          <a:bodyPr wrap="square" rtlCol="0">
            <a:spAutoFit/>
          </a:bodyPr>
          <a:lstStyle/>
          <a:p>
            <a:r>
              <a:rPr lang="es-CL" sz="2800" b="1" dirty="0">
                <a:solidFill>
                  <a:srgbClr val="03B29E"/>
                </a:solidFill>
              </a:rPr>
              <a:t>72,7%</a:t>
            </a:r>
            <a:endParaRPr lang="es-CL" sz="2800" dirty="0"/>
          </a:p>
        </p:txBody>
      </p:sp>
      <p:sp>
        <p:nvSpPr>
          <p:cNvPr id="11" name="CuadroTexto 10">
            <a:extLst>
              <a:ext uri="{FF2B5EF4-FFF2-40B4-BE49-F238E27FC236}">
                <a16:creationId xmlns:a16="http://schemas.microsoft.com/office/drawing/2014/main" id="{A176DB2B-7E70-6D4E-9B28-468F8A8EBE40}"/>
              </a:ext>
            </a:extLst>
          </p:cNvPr>
          <p:cNvSpPr txBox="1"/>
          <p:nvPr/>
        </p:nvSpPr>
        <p:spPr>
          <a:xfrm>
            <a:off x="2902226" y="1271010"/>
            <a:ext cx="858741" cy="253916"/>
          </a:xfrm>
          <a:prstGeom prst="rect">
            <a:avLst/>
          </a:prstGeom>
          <a:noFill/>
        </p:spPr>
        <p:txBody>
          <a:bodyPr wrap="square" rtlCol="0">
            <a:spAutoFit/>
          </a:bodyPr>
          <a:lstStyle/>
          <a:p>
            <a:pPr algn="ctr"/>
            <a:r>
              <a:rPr lang="es-CL" sz="1050" b="1" dirty="0">
                <a:solidFill>
                  <a:srgbClr val="3D69B1"/>
                </a:solidFill>
              </a:rPr>
              <a:t>N=458</a:t>
            </a:r>
          </a:p>
        </p:txBody>
      </p:sp>
      <p:sp>
        <p:nvSpPr>
          <p:cNvPr id="12" name="CuadroTexto 11">
            <a:extLst>
              <a:ext uri="{FF2B5EF4-FFF2-40B4-BE49-F238E27FC236}">
                <a16:creationId xmlns:a16="http://schemas.microsoft.com/office/drawing/2014/main" id="{B2983CA1-D8DE-6847-9349-574068BC1325}"/>
              </a:ext>
            </a:extLst>
          </p:cNvPr>
          <p:cNvSpPr txBox="1"/>
          <p:nvPr/>
        </p:nvSpPr>
        <p:spPr>
          <a:xfrm>
            <a:off x="269350" y="770004"/>
            <a:ext cx="1225495" cy="1384995"/>
          </a:xfrm>
          <a:prstGeom prst="rect">
            <a:avLst/>
          </a:prstGeom>
          <a:noFill/>
        </p:spPr>
        <p:txBody>
          <a:bodyPr wrap="square" rtlCol="0">
            <a:spAutoFit/>
          </a:bodyPr>
          <a:lstStyle/>
          <a:p>
            <a:r>
              <a:rPr lang="es-CL" sz="4800" dirty="0">
                <a:solidFill>
                  <a:srgbClr val="D40046"/>
                </a:solidFill>
              </a:rPr>
              <a:t>4. </a:t>
            </a:r>
          </a:p>
          <a:p>
            <a:r>
              <a:rPr lang="es-CL" b="1" dirty="0">
                <a:solidFill>
                  <a:schemeClr val="tx1">
                    <a:lumMod val="50000"/>
                    <a:lumOff val="50000"/>
                  </a:schemeClr>
                </a:solidFill>
              </a:rPr>
              <a:t>Principales hallazgos</a:t>
            </a:r>
          </a:p>
        </p:txBody>
      </p:sp>
      <p:sp>
        <p:nvSpPr>
          <p:cNvPr id="13" name="Elipse 12">
            <a:extLst>
              <a:ext uri="{FF2B5EF4-FFF2-40B4-BE49-F238E27FC236}">
                <a16:creationId xmlns:a16="http://schemas.microsoft.com/office/drawing/2014/main" id="{C8BC4FAF-155A-9E48-A268-289782C1BEFE}"/>
              </a:ext>
            </a:extLst>
          </p:cNvPr>
          <p:cNvSpPr/>
          <p:nvPr/>
        </p:nvSpPr>
        <p:spPr>
          <a:xfrm>
            <a:off x="269350" y="2620209"/>
            <a:ext cx="365270" cy="365270"/>
          </a:xfrm>
          <a:prstGeom prst="ellipse">
            <a:avLst/>
          </a:prstGeom>
          <a:solidFill>
            <a:srgbClr val="03B29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15" name="Rectángulo 14">
            <a:extLst>
              <a:ext uri="{FF2B5EF4-FFF2-40B4-BE49-F238E27FC236}">
                <a16:creationId xmlns:a16="http://schemas.microsoft.com/office/drawing/2014/main" id="{A468F9D4-748F-C04F-80DD-7AD8349FE989}"/>
              </a:ext>
            </a:extLst>
          </p:cNvPr>
          <p:cNvSpPr/>
          <p:nvPr/>
        </p:nvSpPr>
        <p:spPr>
          <a:xfrm>
            <a:off x="269351" y="2516100"/>
            <a:ext cx="1577737" cy="2000548"/>
          </a:xfrm>
          <a:prstGeom prst="rect">
            <a:avLst/>
          </a:prstGeom>
        </p:spPr>
        <p:txBody>
          <a:bodyPr wrap="square">
            <a:spAutoFit/>
          </a:bodyPr>
          <a:lstStyle/>
          <a:p>
            <a:pPr>
              <a:buClr>
                <a:srgbClr val="3C54B4"/>
              </a:buClr>
            </a:pPr>
            <a:r>
              <a:rPr lang="es-CL" sz="2800" b="1" dirty="0">
                <a:solidFill>
                  <a:schemeClr val="bg1"/>
                </a:solidFill>
              </a:rPr>
              <a:t>2</a:t>
            </a:r>
          </a:p>
          <a:p>
            <a:r>
              <a:rPr lang="es-CL" sz="1200" dirty="0">
                <a:solidFill>
                  <a:schemeClr val="tx1">
                    <a:lumMod val="65000"/>
                    <a:lumOff val="35000"/>
                  </a:schemeClr>
                </a:solidFill>
              </a:rPr>
              <a:t>La </a:t>
            </a:r>
            <a:r>
              <a:rPr lang="es-CL" sz="1200" dirty="0" err="1">
                <a:solidFill>
                  <a:schemeClr val="tx1">
                    <a:lumMod val="65000"/>
                    <a:lumOff val="35000"/>
                  </a:schemeClr>
                </a:solidFill>
              </a:rPr>
              <a:t>presencialidad</a:t>
            </a:r>
            <a:r>
              <a:rPr lang="es-CL" sz="1200" dirty="0">
                <a:solidFill>
                  <a:schemeClr val="tx1">
                    <a:lumMod val="65000"/>
                    <a:lumOff val="35000"/>
                  </a:schemeClr>
                </a:solidFill>
              </a:rPr>
              <a:t> es un pilar fundamental para apoderados/as; en su defecto, </a:t>
            </a:r>
            <a:r>
              <a:rPr lang="es-CL" sz="1200" b="1" dirty="0">
                <a:solidFill>
                  <a:schemeClr val="tx1">
                    <a:lumMod val="65000"/>
                    <a:lumOff val="35000"/>
                  </a:schemeClr>
                </a:solidFill>
              </a:rPr>
              <a:t>el contacto constante</a:t>
            </a:r>
            <a:r>
              <a:rPr lang="es-CL" sz="1200" dirty="0">
                <a:solidFill>
                  <a:schemeClr val="tx1">
                    <a:lumMod val="65000"/>
                    <a:lumOff val="35000"/>
                  </a:schemeClr>
                </a:solidFill>
              </a:rPr>
              <a:t> con los equipos educativos es requerido y valorado</a:t>
            </a:r>
          </a:p>
        </p:txBody>
      </p:sp>
      <p:sp>
        <p:nvSpPr>
          <p:cNvPr id="2" name="CuadroTexto 1">
            <a:extLst>
              <a:ext uri="{FF2B5EF4-FFF2-40B4-BE49-F238E27FC236}">
                <a16:creationId xmlns:a16="http://schemas.microsoft.com/office/drawing/2014/main" id="{0E2BDCED-B4F6-F547-9699-7F97B88104A6}"/>
              </a:ext>
            </a:extLst>
          </p:cNvPr>
          <p:cNvSpPr txBox="1"/>
          <p:nvPr/>
        </p:nvSpPr>
        <p:spPr>
          <a:xfrm>
            <a:off x="2902226" y="1626187"/>
            <a:ext cx="5685183" cy="954107"/>
          </a:xfrm>
          <a:prstGeom prst="rect">
            <a:avLst/>
          </a:prstGeom>
          <a:noFill/>
        </p:spPr>
        <p:txBody>
          <a:bodyPr wrap="square" rtlCol="0">
            <a:spAutoFit/>
          </a:bodyPr>
          <a:lstStyle/>
          <a:p>
            <a:r>
              <a:rPr lang="es-CL" sz="1400" dirty="0">
                <a:solidFill>
                  <a:schemeClr val="tx1">
                    <a:lumMod val="65000"/>
                    <a:lumOff val="35000"/>
                  </a:schemeClr>
                </a:solidFill>
              </a:rPr>
              <a:t>Esta disposición está fuertemente ligada al contexto sanitario y la evaluación personal de su adecuación, o del momento seguro para enviarlos/as. Por otro lado, fue un </a:t>
            </a:r>
            <a:r>
              <a:rPr lang="es-CL" sz="1400" b="1" dirty="0">
                <a:solidFill>
                  <a:schemeClr val="tx1">
                    <a:lumMod val="65000"/>
                    <a:lumOff val="35000"/>
                  </a:schemeClr>
                </a:solidFill>
              </a:rPr>
              <a:t>acierto la posibilidad de asistir en modalidades a disposición </a:t>
            </a:r>
            <a:r>
              <a:rPr lang="es-CL" sz="1400" dirty="0">
                <a:solidFill>
                  <a:schemeClr val="tx1">
                    <a:lumMod val="65000"/>
                    <a:lumOff val="35000"/>
                  </a:schemeClr>
                </a:solidFill>
              </a:rPr>
              <a:t>de cada familia.</a:t>
            </a:r>
            <a:endParaRPr lang="es-CL" dirty="0"/>
          </a:p>
        </p:txBody>
      </p:sp>
      <p:sp>
        <p:nvSpPr>
          <p:cNvPr id="16" name="Rectángulo redondeado 15">
            <a:extLst>
              <a:ext uri="{FF2B5EF4-FFF2-40B4-BE49-F238E27FC236}">
                <a16:creationId xmlns:a16="http://schemas.microsoft.com/office/drawing/2014/main" id="{95EB2362-60F4-0545-9BEB-47AE59316DE1}"/>
              </a:ext>
            </a:extLst>
          </p:cNvPr>
          <p:cNvSpPr/>
          <p:nvPr/>
        </p:nvSpPr>
        <p:spPr>
          <a:xfrm>
            <a:off x="2767055" y="2666075"/>
            <a:ext cx="5915770" cy="2246769"/>
          </a:xfrm>
          <a:prstGeom prst="round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18" name="Rectángulo 17">
            <a:extLst>
              <a:ext uri="{FF2B5EF4-FFF2-40B4-BE49-F238E27FC236}">
                <a16:creationId xmlns:a16="http://schemas.microsoft.com/office/drawing/2014/main" id="{084EAA56-892B-0246-B024-512C1817A9B5}"/>
              </a:ext>
            </a:extLst>
          </p:cNvPr>
          <p:cNvSpPr/>
          <p:nvPr/>
        </p:nvSpPr>
        <p:spPr>
          <a:xfrm>
            <a:off x="3768918" y="2698076"/>
            <a:ext cx="4905955" cy="1892826"/>
          </a:xfrm>
          <a:prstGeom prst="rect">
            <a:avLst/>
          </a:prstGeom>
        </p:spPr>
        <p:txBody>
          <a:bodyPr wrap="square">
            <a:spAutoFit/>
          </a:bodyPr>
          <a:lstStyle/>
          <a:p>
            <a:r>
              <a:rPr lang="es-CL" sz="1300" i="1" dirty="0">
                <a:solidFill>
                  <a:schemeClr val="tx1">
                    <a:lumMod val="65000"/>
                    <a:lumOff val="35000"/>
                  </a:schemeClr>
                </a:solidFill>
              </a:rPr>
              <a:t>(…) después hubo virtual y después hubo una posibilidad de que fueran en grupos, una semana unos con poquitos niños, y otra semana otros. Yo no la envié, </a:t>
            </a:r>
            <a:r>
              <a:rPr lang="es-CL" sz="1300" b="1" i="1" dirty="0">
                <a:solidFill>
                  <a:srgbClr val="03B29E"/>
                </a:solidFill>
              </a:rPr>
              <a:t>porque todavía las condiciones yo pensaba que no estaban seguras</a:t>
            </a:r>
            <a:r>
              <a:rPr lang="es-CL" sz="1300" i="1" dirty="0">
                <a:solidFill>
                  <a:srgbClr val="03B29E"/>
                </a:solidFill>
              </a:rPr>
              <a:t>,</a:t>
            </a:r>
            <a:r>
              <a:rPr lang="es-CL" sz="1300" i="1" dirty="0">
                <a:solidFill>
                  <a:schemeClr val="tx1">
                    <a:lumMod val="65000"/>
                    <a:lumOff val="35000"/>
                  </a:schemeClr>
                </a:solidFill>
              </a:rPr>
              <a:t> y después ya se abrió para que fueran más niños, y lo bueno que se dio la posibilidad que podían ir jornada completa, media jornada, mañana o tarde, y ahí por el tema de la adaptación y todo eso, todo el día a mí me complicaba, entonces </a:t>
            </a:r>
            <a:r>
              <a:rPr lang="es-CL" sz="1300" b="1" i="1" dirty="0">
                <a:solidFill>
                  <a:srgbClr val="03B29E"/>
                </a:solidFill>
              </a:rPr>
              <a:t>se dio la posibilidad que la podíamos enviar medio día</a:t>
            </a:r>
            <a:r>
              <a:rPr lang="es-CL" sz="1300" i="1" dirty="0">
                <a:solidFill>
                  <a:srgbClr val="03B29E"/>
                </a:solidFill>
              </a:rPr>
              <a:t>.</a:t>
            </a:r>
            <a:r>
              <a:rPr lang="es-CL" sz="1300" i="1" dirty="0">
                <a:solidFill>
                  <a:schemeClr val="tx1">
                    <a:lumMod val="65000"/>
                    <a:lumOff val="35000"/>
                  </a:schemeClr>
                </a:solidFill>
              </a:rPr>
              <a:t>” (Magallanes, Programa Alternativo de Atención al Párvulo) </a:t>
            </a:r>
          </a:p>
        </p:txBody>
      </p:sp>
      <p:sp>
        <p:nvSpPr>
          <p:cNvPr id="19" name="CuadroTexto 18">
            <a:extLst>
              <a:ext uri="{FF2B5EF4-FFF2-40B4-BE49-F238E27FC236}">
                <a16:creationId xmlns:a16="http://schemas.microsoft.com/office/drawing/2014/main" id="{9EA96AE7-57D0-EA45-AD5D-0F1E3CA9944A}"/>
              </a:ext>
            </a:extLst>
          </p:cNvPr>
          <p:cNvSpPr txBox="1"/>
          <p:nvPr/>
        </p:nvSpPr>
        <p:spPr>
          <a:xfrm>
            <a:off x="2848951" y="2397383"/>
            <a:ext cx="985961" cy="1569660"/>
          </a:xfrm>
          <a:prstGeom prst="rect">
            <a:avLst/>
          </a:prstGeom>
          <a:noFill/>
        </p:spPr>
        <p:txBody>
          <a:bodyPr wrap="square" rtlCol="0">
            <a:spAutoFit/>
          </a:bodyPr>
          <a:lstStyle/>
          <a:p>
            <a:r>
              <a:rPr lang="es-CL" sz="9600" b="1" dirty="0">
                <a:solidFill>
                  <a:srgbClr val="03B29E"/>
                </a:solidFill>
              </a:rPr>
              <a:t>“</a:t>
            </a:r>
            <a:endParaRPr lang="es-CL" sz="9600" dirty="0"/>
          </a:p>
        </p:txBody>
      </p:sp>
      <p:cxnSp>
        <p:nvCxnSpPr>
          <p:cNvPr id="20" name="Conector recto 19">
            <a:extLst>
              <a:ext uri="{FF2B5EF4-FFF2-40B4-BE49-F238E27FC236}">
                <a16:creationId xmlns:a16="http://schemas.microsoft.com/office/drawing/2014/main" id="{E98E58A8-F181-554D-AE37-1D3AC2760B9F}"/>
              </a:ext>
            </a:extLst>
          </p:cNvPr>
          <p:cNvCxnSpPr>
            <a:cxnSpLocks/>
          </p:cNvCxnSpPr>
          <p:nvPr/>
        </p:nvCxnSpPr>
        <p:spPr>
          <a:xfrm>
            <a:off x="2011680" y="906448"/>
            <a:ext cx="0" cy="3683629"/>
          </a:xfrm>
          <a:prstGeom prst="line">
            <a:avLst/>
          </a:prstGeom>
          <a:ln>
            <a:solidFill>
              <a:srgbClr val="14A58C"/>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4351336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header-pp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1561"/>
            <a:ext cx="9144000" cy="790575"/>
          </a:xfrm>
          <a:prstGeom prst="rect">
            <a:avLst/>
          </a:prstGeom>
        </p:spPr>
      </p:pic>
      <p:pic>
        <p:nvPicPr>
          <p:cNvPr id="17" name="Imagen 16" descr="foot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30524"/>
            <a:ext cx="9144000" cy="548640"/>
          </a:xfrm>
          <a:prstGeom prst="rect">
            <a:avLst/>
          </a:prstGeom>
        </p:spPr>
      </p:pic>
      <p:sp>
        <p:nvSpPr>
          <p:cNvPr id="5" name="Rectángulo redondeado 4">
            <a:extLst>
              <a:ext uri="{FF2B5EF4-FFF2-40B4-BE49-F238E27FC236}">
                <a16:creationId xmlns:a16="http://schemas.microsoft.com/office/drawing/2014/main" id="{8BB3E7F1-9B31-014F-B247-256D708EEFC9}"/>
              </a:ext>
            </a:extLst>
          </p:cNvPr>
          <p:cNvSpPr/>
          <p:nvPr/>
        </p:nvSpPr>
        <p:spPr>
          <a:xfrm>
            <a:off x="7129249" y="0"/>
            <a:ext cx="1828800" cy="572494"/>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pic>
        <p:nvPicPr>
          <p:cNvPr id="3" name="Imagen 2">
            <a:extLst>
              <a:ext uri="{FF2B5EF4-FFF2-40B4-BE49-F238E27FC236}">
                <a16:creationId xmlns:a16="http://schemas.microsoft.com/office/drawing/2014/main" id="{76790634-2092-3B4C-A2F1-9E30FD7ABEE8}"/>
              </a:ext>
            </a:extLst>
          </p:cNvPr>
          <p:cNvPicPr>
            <a:picLocks noChangeAspect="1"/>
          </p:cNvPicPr>
          <p:nvPr/>
        </p:nvPicPr>
        <p:blipFill>
          <a:blip r:embed="rId4"/>
          <a:stretch>
            <a:fillRect/>
          </a:stretch>
        </p:blipFill>
        <p:spPr>
          <a:xfrm>
            <a:off x="7212648" y="39755"/>
            <a:ext cx="1662002" cy="491214"/>
          </a:xfrm>
          <a:prstGeom prst="rect">
            <a:avLst/>
          </a:prstGeom>
        </p:spPr>
      </p:pic>
      <p:sp>
        <p:nvSpPr>
          <p:cNvPr id="8" name="Rectángulo redondeado 7">
            <a:extLst>
              <a:ext uri="{FF2B5EF4-FFF2-40B4-BE49-F238E27FC236}">
                <a16:creationId xmlns:a16="http://schemas.microsoft.com/office/drawing/2014/main" id="{A692F983-4331-2948-887D-B93831EDE463}"/>
              </a:ext>
            </a:extLst>
          </p:cNvPr>
          <p:cNvSpPr/>
          <p:nvPr/>
        </p:nvSpPr>
        <p:spPr>
          <a:xfrm>
            <a:off x="2759103" y="1416725"/>
            <a:ext cx="5915770" cy="738664"/>
          </a:xfrm>
          <a:prstGeom prst="round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10" name="Rectángulo redondeado 9">
            <a:extLst>
              <a:ext uri="{FF2B5EF4-FFF2-40B4-BE49-F238E27FC236}">
                <a16:creationId xmlns:a16="http://schemas.microsoft.com/office/drawing/2014/main" id="{CF108D30-DE15-F14A-BFFE-E7BD2120F023}"/>
              </a:ext>
            </a:extLst>
          </p:cNvPr>
          <p:cNvSpPr/>
          <p:nvPr/>
        </p:nvSpPr>
        <p:spPr>
          <a:xfrm>
            <a:off x="2767055" y="3051370"/>
            <a:ext cx="5915770" cy="1232668"/>
          </a:xfrm>
          <a:prstGeom prst="round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11" name="Rectángulo 10">
            <a:extLst>
              <a:ext uri="{FF2B5EF4-FFF2-40B4-BE49-F238E27FC236}">
                <a16:creationId xmlns:a16="http://schemas.microsoft.com/office/drawing/2014/main" id="{AE1EFEE5-1079-2D43-A3DD-68B798A68C9D}"/>
              </a:ext>
            </a:extLst>
          </p:cNvPr>
          <p:cNvSpPr/>
          <p:nvPr/>
        </p:nvSpPr>
        <p:spPr>
          <a:xfrm>
            <a:off x="3768918" y="3083370"/>
            <a:ext cx="4905955" cy="1169551"/>
          </a:xfrm>
          <a:prstGeom prst="rect">
            <a:avLst/>
          </a:prstGeom>
        </p:spPr>
        <p:txBody>
          <a:bodyPr wrap="square">
            <a:spAutoFit/>
          </a:bodyPr>
          <a:lstStyle/>
          <a:p>
            <a:r>
              <a:rPr lang="es-CL" sz="1400" i="1" dirty="0">
                <a:solidFill>
                  <a:schemeClr val="tx1">
                    <a:lumMod val="65000"/>
                    <a:lumOff val="35000"/>
                  </a:schemeClr>
                </a:solidFill>
              </a:rPr>
              <a:t>“…la tía me entregaba información para cada cosa, ella me llamaba o me enviaba un mensaje. Entonces </a:t>
            </a:r>
            <a:r>
              <a:rPr lang="es-CL" sz="1400" b="1" i="1" dirty="0">
                <a:solidFill>
                  <a:srgbClr val="03B29E"/>
                </a:solidFill>
              </a:rPr>
              <a:t>siempre me ha tenido informada de todo y estaba al pendiente de todo</a:t>
            </a:r>
            <a:r>
              <a:rPr lang="es-CL" sz="1400" i="1" dirty="0">
                <a:solidFill>
                  <a:schemeClr val="tx1">
                    <a:lumMod val="65000"/>
                    <a:lumOff val="35000"/>
                  </a:schemeClr>
                </a:solidFill>
              </a:rPr>
              <a:t>, sabía de todo lo que pasaba en el jardín.” (Tarapacá, Programa Alternativo de Atención al Párvulo)</a:t>
            </a:r>
          </a:p>
        </p:txBody>
      </p:sp>
      <p:sp>
        <p:nvSpPr>
          <p:cNvPr id="12" name="CuadroTexto 11">
            <a:extLst>
              <a:ext uri="{FF2B5EF4-FFF2-40B4-BE49-F238E27FC236}">
                <a16:creationId xmlns:a16="http://schemas.microsoft.com/office/drawing/2014/main" id="{F76D60B6-E1C2-7A40-8487-B5F09DA89D98}"/>
              </a:ext>
            </a:extLst>
          </p:cNvPr>
          <p:cNvSpPr txBox="1"/>
          <p:nvPr/>
        </p:nvSpPr>
        <p:spPr>
          <a:xfrm>
            <a:off x="2846569" y="2693905"/>
            <a:ext cx="985961" cy="2092881"/>
          </a:xfrm>
          <a:prstGeom prst="rect">
            <a:avLst/>
          </a:prstGeom>
          <a:noFill/>
        </p:spPr>
        <p:txBody>
          <a:bodyPr wrap="square" rtlCol="0">
            <a:spAutoFit/>
          </a:bodyPr>
          <a:lstStyle/>
          <a:p>
            <a:r>
              <a:rPr lang="es-CL" sz="13000" b="1" dirty="0">
                <a:solidFill>
                  <a:srgbClr val="03B29E"/>
                </a:solidFill>
              </a:rPr>
              <a:t>“</a:t>
            </a:r>
            <a:endParaRPr lang="es-CL" sz="13000" dirty="0"/>
          </a:p>
        </p:txBody>
      </p:sp>
      <p:sp>
        <p:nvSpPr>
          <p:cNvPr id="13" name="Rectángulo redondeado 12">
            <a:extLst>
              <a:ext uri="{FF2B5EF4-FFF2-40B4-BE49-F238E27FC236}">
                <a16:creationId xmlns:a16="http://schemas.microsoft.com/office/drawing/2014/main" id="{C796433E-80A8-1143-AFB6-9CEAB7F890ED}"/>
              </a:ext>
            </a:extLst>
          </p:cNvPr>
          <p:cNvSpPr/>
          <p:nvPr/>
        </p:nvSpPr>
        <p:spPr>
          <a:xfrm>
            <a:off x="2767055" y="2312274"/>
            <a:ext cx="5915770" cy="570541"/>
          </a:xfrm>
          <a:prstGeom prst="round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15" name="Rectángulo 14">
            <a:extLst>
              <a:ext uri="{FF2B5EF4-FFF2-40B4-BE49-F238E27FC236}">
                <a16:creationId xmlns:a16="http://schemas.microsoft.com/office/drawing/2014/main" id="{4C034345-1FD3-F04D-91DE-55D7FA801E9B}"/>
              </a:ext>
            </a:extLst>
          </p:cNvPr>
          <p:cNvSpPr/>
          <p:nvPr/>
        </p:nvSpPr>
        <p:spPr>
          <a:xfrm>
            <a:off x="2846570" y="2327791"/>
            <a:ext cx="5740840" cy="523220"/>
          </a:xfrm>
          <a:prstGeom prst="rect">
            <a:avLst/>
          </a:prstGeom>
        </p:spPr>
        <p:txBody>
          <a:bodyPr wrap="square">
            <a:spAutoFit/>
          </a:bodyPr>
          <a:lstStyle/>
          <a:p>
            <a:r>
              <a:rPr lang="es-CL" sz="1400" dirty="0">
                <a:solidFill>
                  <a:schemeClr val="tx1">
                    <a:lumMod val="65000"/>
                    <a:lumOff val="35000"/>
                  </a:schemeClr>
                </a:solidFill>
              </a:rPr>
              <a:t>El relato de los apoderados destaca una </a:t>
            </a:r>
            <a:r>
              <a:rPr lang="es-CL" sz="1400" b="1" dirty="0">
                <a:solidFill>
                  <a:srgbClr val="03B29E"/>
                </a:solidFill>
              </a:rPr>
              <a:t>alta valoración de este contacto y de la comunicación</a:t>
            </a:r>
            <a:r>
              <a:rPr lang="es-CL" sz="1400" b="1" dirty="0">
                <a:solidFill>
                  <a:schemeClr val="tx1">
                    <a:lumMod val="65000"/>
                    <a:lumOff val="35000"/>
                  </a:schemeClr>
                </a:solidFill>
              </a:rPr>
              <a:t> </a:t>
            </a:r>
            <a:r>
              <a:rPr lang="es-CL" sz="1400" dirty="0">
                <a:solidFill>
                  <a:schemeClr val="tx1">
                    <a:lumMod val="65000"/>
                    <a:lumOff val="35000"/>
                  </a:schemeClr>
                </a:solidFill>
              </a:rPr>
              <a:t>con los equipos pedagógicos.</a:t>
            </a:r>
          </a:p>
        </p:txBody>
      </p:sp>
      <p:sp>
        <p:nvSpPr>
          <p:cNvPr id="18" name="CuadroTexto 17">
            <a:extLst>
              <a:ext uri="{FF2B5EF4-FFF2-40B4-BE49-F238E27FC236}">
                <a16:creationId xmlns:a16="http://schemas.microsoft.com/office/drawing/2014/main" id="{365DB4F1-2F91-E040-AF2C-C937A5D498F7}"/>
              </a:ext>
            </a:extLst>
          </p:cNvPr>
          <p:cNvSpPr txBox="1"/>
          <p:nvPr/>
        </p:nvSpPr>
        <p:spPr>
          <a:xfrm>
            <a:off x="269350" y="770004"/>
            <a:ext cx="1225495" cy="1384995"/>
          </a:xfrm>
          <a:prstGeom prst="rect">
            <a:avLst/>
          </a:prstGeom>
          <a:noFill/>
        </p:spPr>
        <p:txBody>
          <a:bodyPr wrap="square" rtlCol="0">
            <a:spAutoFit/>
          </a:bodyPr>
          <a:lstStyle/>
          <a:p>
            <a:r>
              <a:rPr lang="es-CL" sz="4800" dirty="0">
                <a:solidFill>
                  <a:srgbClr val="D40046"/>
                </a:solidFill>
              </a:rPr>
              <a:t>4. </a:t>
            </a:r>
          </a:p>
          <a:p>
            <a:r>
              <a:rPr lang="es-CL" b="1" dirty="0">
                <a:solidFill>
                  <a:schemeClr val="tx1">
                    <a:lumMod val="50000"/>
                    <a:lumOff val="50000"/>
                  </a:schemeClr>
                </a:solidFill>
              </a:rPr>
              <a:t>Principales hallazgos</a:t>
            </a:r>
          </a:p>
        </p:txBody>
      </p:sp>
      <p:sp>
        <p:nvSpPr>
          <p:cNvPr id="19" name="Elipse 18">
            <a:extLst>
              <a:ext uri="{FF2B5EF4-FFF2-40B4-BE49-F238E27FC236}">
                <a16:creationId xmlns:a16="http://schemas.microsoft.com/office/drawing/2014/main" id="{E85D2CB9-46D8-D748-BEBB-9EBCAEE15E1F}"/>
              </a:ext>
            </a:extLst>
          </p:cNvPr>
          <p:cNvSpPr/>
          <p:nvPr/>
        </p:nvSpPr>
        <p:spPr>
          <a:xfrm>
            <a:off x="269350" y="2620209"/>
            <a:ext cx="365270" cy="365270"/>
          </a:xfrm>
          <a:prstGeom prst="ellipse">
            <a:avLst/>
          </a:prstGeom>
          <a:solidFill>
            <a:srgbClr val="03B29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20" name="Rectángulo 19">
            <a:extLst>
              <a:ext uri="{FF2B5EF4-FFF2-40B4-BE49-F238E27FC236}">
                <a16:creationId xmlns:a16="http://schemas.microsoft.com/office/drawing/2014/main" id="{556B2C20-E3FB-784E-8F6C-DD7D7D47200E}"/>
              </a:ext>
            </a:extLst>
          </p:cNvPr>
          <p:cNvSpPr/>
          <p:nvPr/>
        </p:nvSpPr>
        <p:spPr>
          <a:xfrm>
            <a:off x="269351" y="2516100"/>
            <a:ext cx="1605169" cy="2000548"/>
          </a:xfrm>
          <a:prstGeom prst="rect">
            <a:avLst/>
          </a:prstGeom>
        </p:spPr>
        <p:txBody>
          <a:bodyPr wrap="square">
            <a:spAutoFit/>
          </a:bodyPr>
          <a:lstStyle/>
          <a:p>
            <a:pPr>
              <a:buClr>
                <a:srgbClr val="3C54B4"/>
              </a:buClr>
            </a:pPr>
            <a:r>
              <a:rPr lang="es-CL" sz="2800" b="1" dirty="0">
                <a:solidFill>
                  <a:schemeClr val="bg1"/>
                </a:solidFill>
              </a:rPr>
              <a:t>2</a:t>
            </a:r>
          </a:p>
          <a:p>
            <a:r>
              <a:rPr lang="es-CL" sz="1200" dirty="0">
                <a:solidFill>
                  <a:schemeClr val="tx1">
                    <a:lumMod val="65000"/>
                    <a:lumOff val="35000"/>
                  </a:schemeClr>
                </a:solidFill>
              </a:rPr>
              <a:t>La </a:t>
            </a:r>
            <a:r>
              <a:rPr lang="es-CL" sz="1200" dirty="0" err="1">
                <a:solidFill>
                  <a:schemeClr val="tx1">
                    <a:lumMod val="65000"/>
                    <a:lumOff val="35000"/>
                  </a:schemeClr>
                </a:solidFill>
              </a:rPr>
              <a:t>presencialidad</a:t>
            </a:r>
            <a:r>
              <a:rPr lang="es-CL" sz="1200" dirty="0">
                <a:solidFill>
                  <a:schemeClr val="tx1">
                    <a:lumMod val="65000"/>
                    <a:lumOff val="35000"/>
                  </a:schemeClr>
                </a:solidFill>
              </a:rPr>
              <a:t> es un pilar fundamental para apoderados/as; en su defecto, </a:t>
            </a:r>
            <a:r>
              <a:rPr lang="es-CL" sz="1200" b="1" dirty="0">
                <a:solidFill>
                  <a:schemeClr val="tx1">
                    <a:lumMod val="65000"/>
                    <a:lumOff val="35000"/>
                  </a:schemeClr>
                </a:solidFill>
              </a:rPr>
              <a:t>el contacto constante</a:t>
            </a:r>
            <a:r>
              <a:rPr lang="es-CL" sz="1200" dirty="0">
                <a:solidFill>
                  <a:schemeClr val="tx1">
                    <a:lumMod val="65000"/>
                    <a:lumOff val="35000"/>
                  </a:schemeClr>
                </a:solidFill>
              </a:rPr>
              <a:t> con los equipos educativos es requerido y valorado</a:t>
            </a:r>
          </a:p>
        </p:txBody>
      </p:sp>
      <p:sp>
        <p:nvSpPr>
          <p:cNvPr id="21" name="Rectángulo 20">
            <a:extLst>
              <a:ext uri="{FF2B5EF4-FFF2-40B4-BE49-F238E27FC236}">
                <a16:creationId xmlns:a16="http://schemas.microsoft.com/office/drawing/2014/main" id="{FE3AB60D-D72C-9442-9298-BC8CDC87258A}"/>
              </a:ext>
            </a:extLst>
          </p:cNvPr>
          <p:cNvSpPr/>
          <p:nvPr/>
        </p:nvSpPr>
        <p:spPr>
          <a:xfrm>
            <a:off x="2862470" y="1416335"/>
            <a:ext cx="5748793" cy="738664"/>
          </a:xfrm>
          <a:prstGeom prst="rect">
            <a:avLst/>
          </a:prstGeom>
        </p:spPr>
        <p:txBody>
          <a:bodyPr wrap="square">
            <a:spAutoFit/>
          </a:bodyPr>
          <a:lstStyle/>
          <a:p>
            <a:r>
              <a:rPr lang="es-CL" sz="1400" dirty="0">
                <a:solidFill>
                  <a:schemeClr val="tx1">
                    <a:lumMod val="65000"/>
                    <a:lumOff val="35000"/>
                  </a:schemeClr>
                </a:solidFill>
              </a:rPr>
              <a:t>Cuando la </a:t>
            </a:r>
            <a:r>
              <a:rPr lang="es-CL" sz="1400" dirty="0" err="1">
                <a:solidFill>
                  <a:schemeClr val="tx1">
                    <a:lumMod val="65000"/>
                    <a:lumOff val="35000"/>
                  </a:schemeClr>
                </a:solidFill>
              </a:rPr>
              <a:t>presencialidad</a:t>
            </a:r>
            <a:r>
              <a:rPr lang="es-CL" sz="1400" dirty="0">
                <a:solidFill>
                  <a:schemeClr val="tx1">
                    <a:lumMod val="65000"/>
                    <a:lumOff val="35000"/>
                  </a:schemeClr>
                </a:solidFill>
              </a:rPr>
              <a:t> no fue posible, los equipos de </a:t>
            </a:r>
            <a:r>
              <a:rPr lang="es-CL" sz="1400" b="1" dirty="0">
                <a:solidFill>
                  <a:srgbClr val="03B29E"/>
                </a:solidFill>
              </a:rPr>
              <a:t>Educadoras y/o Técnicos se encargaron de mantener el contacto</a:t>
            </a:r>
            <a:r>
              <a:rPr lang="es-CL" sz="1400" b="1" dirty="0">
                <a:solidFill>
                  <a:srgbClr val="3C54B4"/>
                </a:solidFill>
              </a:rPr>
              <a:t> </a:t>
            </a:r>
            <a:r>
              <a:rPr lang="es-CL" sz="1400" dirty="0">
                <a:solidFill>
                  <a:schemeClr val="tx1">
                    <a:lumMod val="65000"/>
                    <a:lumOff val="35000"/>
                  </a:schemeClr>
                </a:solidFill>
              </a:rPr>
              <a:t>constante con las familias, enseñando o realizando actividades con los niños y niñas.</a:t>
            </a:r>
          </a:p>
        </p:txBody>
      </p:sp>
      <p:cxnSp>
        <p:nvCxnSpPr>
          <p:cNvPr id="22" name="Conector recto 21">
            <a:extLst>
              <a:ext uri="{FF2B5EF4-FFF2-40B4-BE49-F238E27FC236}">
                <a16:creationId xmlns:a16="http://schemas.microsoft.com/office/drawing/2014/main" id="{613415C9-BFC8-C440-8F1A-60132912194A}"/>
              </a:ext>
            </a:extLst>
          </p:cNvPr>
          <p:cNvCxnSpPr>
            <a:cxnSpLocks/>
          </p:cNvCxnSpPr>
          <p:nvPr/>
        </p:nvCxnSpPr>
        <p:spPr>
          <a:xfrm>
            <a:off x="2011680" y="906448"/>
            <a:ext cx="0" cy="3683629"/>
          </a:xfrm>
          <a:prstGeom prst="line">
            <a:avLst/>
          </a:prstGeom>
          <a:ln>
            <a:solidFill>
              <a:srgbClr val="14A58C"/>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5031880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header-pp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1561"/>
            <a:ext cx="9144000" cy="790575"/>
          </a:xfrm>
          <a:prstGeom prst="rect">
            <a:avLst/>
          </a:prstGeom>
        </p:spPr>
      </p:pic>
      <p:pic>
        <p:nvPicPr>
          <p:cNvPr id="17" name="Imagen 16" descr="foot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30524"/>
            <a:ext cx="9144000" cy="548640"/>
          </a:xfrm>
          <a:prstGeom prst="rect">
            <a:avLst/>
          </a:prstGeom>
        </p:spPr>
      </p:pic>
      <p:sp>
        <p:nvSpPr>
          <p:cNvPr id="5" name="Rectángulo redondeado 4">
            <a:extLst>
              <a:ext uri="{FF2B5EF4-FFF2-40B4-BE49-F238E27FC236}">
                <a16:creationId xmlns:a16="http://schemas.microsoft.com/office/drawing/2014/main" id="{8BB3E7F1-9B31-014F-B247-256D708EEFC9}"/>
              </a:ext>
            </a:extLst>
          </p:cNvPr>
          <p:cNvSpPr/>
          <p:nvPr/>
        </p:nvSpPr>
        <p:spPr>
          <a:xfrm>
            <a:off x="7129249" y="0"/>
            <a:ext cx="1828800" cy="572494"/>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pic>
        <p:nvPicPr>
          <p:cNvPr id="3" name="Imagen 2">
            <a:extLst>
              <a:ext uri="{FF2B5EF4-FFF2-40B4-BE49-F238E27FC236}">
                <a16:creationId xmlns:a16="http://schemas.microsoft.com/office/drawing/2014/main" id="{76790634-2092-3B4C-A2F1-9E30FD7ABEE8}"/>
              </a:ext>
            </a:extLst>
          </p:cNvPr>
          <p:cNvPicPr>
            <a:picLocks noChangeAspect="1"/>
          </p:cNvPicPr>
          <p:nvPr/>
        </p:nvPicPr>
        <p:blipFill>
          <a:blip r:embed="rId4"/>
          <a:stretch>
            <a:fillRect/>
          </a:stretch>
        </p:blipFill>
        <p:spPr>
          <a:xfrm>
            <a:off x="7212648" y="39755"/>
            <a:ext cx="1662002" cy="491214"/>
          </a:xfrm>
          <a:prstGeom prst="rect">
            <a:avLst/>
          </a:prstGeom>
        </p:spPr>
      </p:pic>
      <p:sp>
        <p:nvSpPr>
          <p:cNvPr id="8" name="CuadroTexto 7">
            <a:extLst>
              <a:ext uri="{FF2B5EF4-FFF2-40B4-BE49-F238E27FC236}">
                <a16:creationId xmlns:a16="http://schemas.microsoft.com/office/drawing/2014/main" id="{B8EC7DCA-439A-8B4B-9C7D-D1F7D9306899}"/>
              </a:ext>
            </a:extLst>
          </p:cNvPr>
          <p:cNvSpPr txBox="1"/>
          <p:nvPr/>
        </p:nvSpPr>
        <p:spPr>
          <a:xfrm>
            <a:off x="269350" y="770004"/>
            <a:ext cx="1225495" cy="1384995"/>
          </a:xfrm>
          <a:prstGeom prst="rect">
            <a:avLst/>
          </a:prstGeom>
          <a:noFill/>
        </p:spPr>
        <p:txBody>
          <a:bodyPr wrap="square" rtlCol="0">
            <a:spAutoFit/>
          </a:bodyPr>
          <a:lstStyle/>
          <a:p>
            <a:r>
              <a:rPr lang="es-CL" sz="4800" dirty="0">
                <a:solidFill>
                  <a:srgbClr val="D40046"/>
                </a:solidFill>
              </a:rPr>
              <a:t>4. </a:t>
            </a:r>
          </a:p>
          <a:p>
            <a:r>
              <a:rPr lang="es-CL" b="1" dirty="0">
                <a:solidFill>
                  <a:schemeClr val="tx1">
                    <a:lumMod val="50000"/>
                    <a:lumOff val="50000"/>
                  </a:schemeClr>
                </a:solidFill>
              </a:rPr>
              <a:t>Principales hallazgos</a:t>
            </a:r>
          </a:p>
        </p:txBody>
      </p:sp>
      <p:sp>
        <p:nvSpPr>
          <p:cNvPr id="9" name="Elipse 8">
            <a:extLst>
              <a:ext uri="{FF2B5EF4-FFF2-40B4-BE49-F238E27FC236}">
                <a16:creationId xmlns:a16="http://schemas.microsoft.com/office/drawing/2014/main" id="{EFFE7A7A-96BD-2542-A303-C5E77A58BE1F}"/>
              </a:ext>
            </a:extLst>
          </p:cNvPr>
          <p:cNvSpPr/>
          <p:nvPr/>
        </p:nvSpPr>
        <p:spPr>
          <a:xfrm>
            <a:off x="269350" y="2620209"/>
            <a:ext cx="365270" cy="365270"/>
          </a:xfrm>
          <a:prstGeom prst="ellipse">
            <a:avLst/>
          </a:prstGeom>
          <a:solidFill>
            <a:srgbClr val="03B29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10" name="Rectángulo 9">
            <a:extLst>
              <a:ext uri="{FF2B5EF4-FFF2-40B4-BE49-F238E27FC236}">
                <a16:creationId xmlns:a16="http://schemas.microsoft.com/office/drawing/2014/main" id="{1887BB4E-CAF4-8448-BA1E-2DC3987E15AD}"/>
              </a:ext>
            </a:extLst>
          </p:cNvPr>
          <p:cNvSpPr/>
          <p:nvPr/>
        </p:nvSpPr>
        <p:spPr>
          <a:xfrm>
            <a:off x="269351" y="2516100"/>
            <a:ext cx="1495441" cy="2000548"/>
          </a:xfrm>
          <a:prstGeom prst="rect">
            <a:avLst/>
          </a:prstGeom>
        </p:spPr>
        <p:txBody>
          <a:bodyPr wrap="square">
            <a:spAutoFit/>
          </a:bodyPr>
          <a:lstStyle/>
          <a:p>
            <a:pPr>
              <a:buClr>
                <a:srgbClr val="3C54B4"/>
              </a:buClr>
            </a:pPr>
            <a:r>
              <a:rPr lang="es-CL" sz="2800" b="1" dirty="0">
                <a:solidFill>
                  <a:schemeClr val="bg1"/>
                </a:solidFill>
              </a:rPr>
              <a:t>2</a:t>
            </a:r>
          </a:p>
          <a:p>
            <a:r>
              <a:rPr lang="es-CL" sz="1200" dirty="0">
                <a:solidFill>
                  <a:schemeClr val="tx1">
                    <a:lumMod val="65000"/>
                    <a:lumOff val="35000"/>
                  </a:schemeClr>
                </a:solidFill>
              </a:rPr>
              <a:t>La </a:t>
            </a:r>
            <a:r>
              <a:rPr lang="es-CL" sz="1200" dirty="0" err="1">
                <a:solidFill>
                  <a:schemeClr val="tx1">
                    <a:lumMod val="65000"/>
                    <a:lumOff val="35000"/>
                  </a:schemeClr>
                </a:solidFill>
              </a:rPr>
              <a:t>presencialidad</a:t>
            </a:r>
            <a:r>
              <a:rPr lang="es-CL" sz="1200" dirty="0">
                <a:solidFill>
                  <a:schemeClr val="tx1">
                    <a:lumMod val="65000"/>
                    <a:lumOff val="35000"/>
                  </a:schemeClr>
                </a:solidFill>
              </a:rPr>
              <a:t> es un pilar fundamental para apoderados/as; en su defecto, </a:t>
            </a:r>
            <a:r>
              <a:rPr lang="es-CL" sz="1200" b="1" dirty="0">
                <a:solidFill>
                  <a:schemeClr val="tx1">
                    <a:lumMod val="65000"/>
                    <a:lumOff val="35000"/>
                  </a:schemeClr>
                </a:solidFill>
              </a:rPr>
              <a:t>el contacto constante</a:t>
            </a:r>
            <a:r>
              <a:rPr lang="es-CL" sz="1200" dirty="0">
                <a:solidFill>
                  <a:schemeClr val="tx1">
                    <a:lumMod val="65000"/>
                    <a:lumOff val="35000"/>
                  </a:schemeClr>
                </a:solidFill>
              </a:rPr>
              <a:t> con los equipos educativos es requerido y valorado</a:t>
            </a:r>
          </a:p>
        </p:txBody>
      </p:sp>
      <p:pic>
        <p:nvPicPr>
          <p:cNvPr id="11" name="Imagen 10" descr="Gráfico&#10;&#10;Descripción generada automáticamente">
            <a:extLst>
              <a:ext uri="{FF2B5EF4-FFF2-40B4-BE49-F238E27FC236}">
                <a16:creationId xmlns:a16="http://schemas.microsoft.com/office/drawing/2014/main" id="{04E46034-B88B-CF43-906D-0C9B9F38D1B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08954" y="1099752"/>
            <a:ext cx="5454161" cy="3633261"/>
          </a:xfrm>
          <a:prstGeom prst="rect">
            <a:avLst/>
          </a:prstGeom>
        </p:spPr>
      </p:pic>
      <p:sp>
        <p:nvSpPr>
          <p:cNvPr id="12" name="Rectángulo redondeado 11">
            <a:extLst>
              <a:ext uri="{FF2B5EF4-FFF2-40B4-BE49-F238E27FC236}">
                <a16:creationId xmlns:a16="http://schemas.microsoft.com/office/drawing/2014/main" id="{D63E04A0-4A6A-3F43-95B9-52C0112F313A}"/>
              </a:ext>
            </a:extLst>
          </p:cNvPr>
          <p:cNvSpPr/>
          <p:nvPr/>
        </p:nvSpPr>
        <p:spPr>
          <a:xfrm>
            <a:off x="6997148" y="789388"/>
            <a:ext cx="1877502" cy="1214342"/>
          </a:xfrm>
          <a:prstGeom prst="round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13" name="CuadroTexto 12">
            <a:extLst>
              <a:ext uri="{FF2B5EF4-FFF2-40B4-BE49-F238E27FC236}">
                <a16:creationId xmlns:a16="http://schemas.microsoft.com/office/drawing/2014/main" id="{300CDE60-34AE-B64A-B026-72A14C45C55A}"/>
              </a:ext>
            </a:extLst>
          </p:cNvPr>
          <p:cNvSpPr txBox="1"/>
          <p:nvPr/>
        </p:nvSpPr>
        <p:spPr>
          <a:xfrm>
            <a:off x="7030894" y="839471"/>
            <a:ext cx="1745401" cy="1277273"/>
          </a:xfrm>
          <a:prstGeom prst="rect">
            <a:avLst/>
          </a:prstGeom>
          <a:noFill/>
        </p:spPr>
        <p:txBody>
          <a:bodyPr wrap="square" rtlCol="0">
            <a:spAutoFit/>
          </a:bodyPr>
          <a:lstStyle/>
          <a:p>
            <a:r>
              <a:rPr lang="es-CL" sz="1100" dirty="0">
                <a:solidFill>
                  <a:schemeClr val="tx1">
                    <a:lumMod val="65000"/>
                    <a:lumOff val="35000"/>
                  </a:schemeClr>
                </a:solidFill>
              </a:rPr>
              <a:t>El </a:t>
            </a:r>
            <a:r>
              <a:rPr lang="es-CL" sz="1100" b="1" dirty="0">
                <a:solidFill>
                  <a:srgbClr val="03B29E"/>
                </a:solidFill>
              </a:rPr>
              <a:t>uso de herramientas digitales para mantener el contacto pedagógico</a:t>
            </a:r>
            <a:r>
              <a:rPr lang="es-CL" sz="1100" b="1" dirty="0">
                <a:solidFill>
                  <a:schemeClr val="tx1">
                    <a:lumMod val="65000"/>
                    <a:lumOff val="35000"/>
                  </a:schemeClr>
                </a:solidFill>
              </a:rPr>
              <a:t> </a:t>
            </a:r>
            <a:r>
              <a:rPr lang="es-CL" sz="1100" dirty="0">
                <a:solidFill>
                  <a:schemeClr val="tx1">
                    <a:lumMod val="65000"/>
                    <a:lumOff val="35000"/>
                  </a:schemeClr>
                </a:solidFill>
              </a:rPr>
              <a:t>fue fundamental.</a:t>
            </a:r>
          </a:p>
          <a:p>
            <a:r>
              <a:rPr lang="es-CL" sz="1100" dirty="0">
                <a:solidFill>
                  <a:schemeClr val="tx1">
                    <a:lumMod val="65000"/>
                    <a:lumOff val="35000"/>
                  </a:schemeClr>
                </a:solidFill>
              </a:rPr>
              <a:t>Sobre todo el uso de </a:t>
            </a:r>
            <a:r>
              <a:rPr lang="es-CL" sz="1100" b="1" dirty="0">
                <a:solidFill>
                  <a:srgbClr val="03B29E"/>
                </a:solidFill>
              </a:rPr>
              <a:t>WhatsApp</a:t>
            </a:r>
            <a:r>
              <a:rPr lang="es-CL" sz="1100" dirty="0">
                <a:solidFill>
                  <a:srgbClr val="03B29E"/>
                </a:solidFill>
              </a:rPr>
              <a:t>.</a:t>
            </a:r>
          </a:p>
          <a:p>
            <a:endParaRPr lang="es-CL" sz="1100" dirty="0"/>
          </a:p>
        </p:txBody>
      </p:sp>
      <p:sp>
        <p:nvSpPr>
          <p:cNvPr id="18" name="Rectángulo redondeado 17">
            <a:extLst>
              <a:ext uri="{FF2B5EF4-FFF2-40B4-BE49-F238E27FC236}">
                <a16:creationId xmlns:a16="http://schemas.microsoft.com/office/drawing/2014/main" id="{128175B7-7A67-AE40-92D5-44009E29C1D6}"/>
              </a:ext>
            </a:extLst>
          </p:cNvPr>
          <p:cNvSpPr/>
          <p:nvPr/>
        </p:nvSpPr>
        <p:spPr>
          <a:xfrm>
            <a:off x="7788085" y="3246034"/>
            <a:ext cx="1122127" cy="1214342"/>
          </a:xfrm>
          <a:prstGeom prst="round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19" name="CuadroTexto 18">
            <a:extLst>
              <a:ext uri="{FF2B5EF4-FFF2-40B4-BE49-F238E27FC236}">
                <a16:creationId xmlns:a16="http://schemas.microsoft.com/office/drawing/2014/main" id="{6170B2EA-16E6-A345-B2E5-7CAC318F7969}"/>
              </a:ext>
            </a:extLst>
          </p:cNvPr>
          <p:cNvSpPr txBox="1"/>
          <p:nvPr/>
        </p:nvSpPr>
        <p:spPr>
          <a:xfrm>
            <a:off x="7823648" y="3359727"/>
            <a:ext cx="1086563" cy="1107996"/>
          </a:xfrm>
          <a:prstGeom prst="rect">
            <a:avLst/>
          </a:prstGeom>
          <a:noFill/>
        </p:spPr>
        <p:txBody>
          <a:bodyPr wrap="square" rtlCol="0">
            <a:spAutoFit/>
          </a:bodyPr>
          <a:lstStyle/>
          <a:p>
            <a:r>
              <a:rPr lang="es-CL" sz="1100" dirty="0">
                <a:solidFill>
                  <a:schemeClr val="tx1">
                    <a:lumMod val="65000"/>
                    <a:lumOff val="35000"/>
                  </a:schemeClr>
                </a:solidFill>
              </a:rPr>
              <a:t>Llama la atención el bajo uso de la</a:t>
            </a:r>
            <a:r>
              <a:rPr lang="es-CL" sz="1100" dirty="0"/>
              <a:t> </a:t>
            </a:r>
            <a:r>
              <a:rPr lang="es-CL" sz="1100" b="1" dirty="0">
                <a:solidFill>
                  <a:srgbClr val="CC9404"/>
                </a:solidFill>
              </a:rPr>
              <a:t>Aplicación Mi Jardín</a:t>
            </a:r>
          </a:p>
          <a:p>
            <a:endParaRPr lang="es-CL" sz="1100" dirty="0"/>
          </a:p>
        </p:txBody>
      </p:sp>
      <p:cxnSp>
        <p:nvCxnSpPr>
          <p:cNvPr id="22" name="Conector recto 21">
            <a:extLst>
              <a:ext uri="{FF2B5EF4-FFF2-40B4-BE49-F238E27FC236}">
                <a16:creationId xmlns:a16="http://schemas.microsoft.com/office/drawing/2014/main" id="{4700C431-E326-8F41-832C-A96046E8AE2F}"/>
              </a:ext>
            </a:extLst>
          </p:cNvPr>
          <p:cNvCxnSpPr>
            <a:cxnSpLocks/>
          </p:cNvCxnSpPr>
          <p:nvPr/>
        </p:nvCxnSpPr>
        <p:spPr>
          <a:xfrm>
            <a:off x="2011680" y="906448"/>
            <a:ext cx="0" cy="3683629"/>
          </a:xfrm>
          <a:prstGeom prst="line">
            <a:avLst/>
          </a:prstGeom>
          <a:ln>
            <a:solidFill>
              <a:srgbClr val="14A58C"/>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6160994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header-pp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1561"/>
            <a:ext cx="9144000" cy="790575"/>
          </a:xfrm>
          <a:prstGeom prst="rect">
            <a:avLst/>
          </a:prstGeom>
        </p:spPr>
      </p:pic>
      <p:pic>
        <p:nvPicPr>
          <p:cNvPr id="17" name="Imagen 16" descr="foot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30524"/>
            <a:ext cx="9144000" cy="548640"/>
          </a:xfrm>
          <a:prstGeom prst="rect">
            <a:avLst/>
          </a:prstGeom>
        </p:spPr>
      </p:pic>
      <p:sp>
        <p:nvSpPr>
          <p:cNvPr id="5" name="Rectángulo redondeado 4">
            <a:extLst>
              <a:ext uri="{FF2B5EF4-FFF2-40B4-BE49-F238E27FC236}">
                <a16:creationId xmlns:a16="http://schemas.microsoft.com/office/drawing/2014/main" id="{8BB3E7F1-9B31-014F-B247-256D708EEFC9}"/>
              </a:ext>
            </a:extLst>
          </p:cNvPr>
          <p:cNvSpPr/>
          <p:nvPr/>
        </p:nvSpPr>
        <p:spPr>
          <a:xfrm>
            <a:off x="7129249" y="0"/>
            <a:ext cx="1828800" cy="572494"/>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pic>
        <p:nvPicPr>
          <p:cNvPr id="3" name="Imagen 2">
            <a:extLst>
              <a:ext uri="{FF2B5EF4-FFF2-40B4-BE49-F238E27FC236}">
                <a16:creationId xmlns:a16="http://schemas.microsoft.com/office/drawing/2014/main" id="{76790634-2092-3B4C-A2F1-9E30FD7ABEE8}"/>
              </a:ext>
            </a:extLst>
          </p:cNvPr>
          <p:cNvPicPr>
            <a:picLocks noChangeAspect="1"/>
          </p:cNvPicPr>
          <p:nvPr/>
        </p:nvPicPr>
        <p:blipFill>
          <a:blip r:embed="rId4"/>
          <a:stretch>
            <a:fillRect/>
          </a:stretch>
        </p:blipFill>
        <p:spPr>
          <a:xfrm>
            <a:off x="7212648" y="39755"/>
            <a:ext cx="1662002" cy="491214"/>
          </a:xfrm>
          <a:prstGeom prst="rect">
            <a:avLst/>
          </a:prstGeom>
        </p:spPr>
      </p:pic>
      <p:sp>
        <p:nvSpPr>
          <p:cNvPr id="8" name="CuadroTexto 7">
            <a:extLst>
              <a:ext uri="{FF2B5EF4-FFF2-40B4-BE49-F238E27FC236}">
                <a16:creationId xmlns:a16="http://schemas.microsoft.com/office/drawing/2014/main" id="{D441D99A-ED71-5E40-9CA4-9122290C293C}"/>
              </a:ext>
            </a:extLst>
          </p:cNvPr>
          <p:cNvSpPr txBox="1"/>
          <p:nvPr/>
        </p:nvSpPr>
        <p:spPr>
          <a:xfrm>
            <a:off x="269350" y="770004"/>
            <a:ext cx="1225495" cy="1384995"/>
          </a:xfrm>
          <a:prstGeom prst="rect">
            <a:avLst/>
          </a:prstGeom>
          <a:noFill/>
        </p:spPr>
        <p:txBody>
          <a:bodyPr wrap="square" rtlCol="0">
            <a:spAutoFit/>
          </a:bodyPr>
          <a:lstStyle/>
          <a:p>
            <a:r>
              <a:rPr lang="es-CL" sz="4800" dirty="0">
                <a:solidFill>
                  <a:srgbClr val="D40046"/>
                </a:solidFill>
              </a:rPr>
              <a:t>4. </a:t>
            </a:r>
          </a:p>
          <a:p>
            <a:r>
              <a:rPr lang="es-CL" b="1" dirty="0">
                <a:solidFill>
                  <a:schemeClr val="tx1">
                    <a:lumMod val="50000"/>
                    <a:lumOff val="50000"/>
                  </a:schemeClr>
                </a:solidFill>
              </a:rPr>
              <a:t>Principales hallazgos</a:t>
            </a:r>
          </a:p>
        </p:txBody>
      </p:sp>
      <p:sp>
        <p:nvSpPr>
          <p:cNvPr id="9" name="Elipse 8">
            <a:extLst>
              <a:ext uri="{FF2B5EF4-FFF2-40B4-BE49-F238E27FC236}">
                <a16:creationId xmlns:a16="http://schemas.microsoft.com/office/drawing/2014/main" id="{521F376B-3A4C-B84B-B24E-4E3F5E4CB0B2}"/>
              </a:ext>
            </a:extLst>
          </p:cNvPr>
          <p:cNvSpPr/>
          <p:nvPr/>
        </p:nvSpPr>
        <p:spPr>
          <a:xfrm>
            <a:off x="269350" y="2620209"/>
            <a:ext cx="365270" cy="365270"/>
          </a:xfrm>
          <a:prstGeom prst="ellipse">
            <a:avLst/>
          </a:prstGeom>
          <a:solidFill>
            <a:srgbClr val="03B29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10" name="Rectángulo 9">
            <a:extLst>
              <a:ext uri="{FF2B5EF4-FFF2-40B4-BE49-F238E27FC236}">
                <a16:creationId xmlns:a16="http://schemas.microsoft.com/office/drawing/2014/main" id="{D6C42A10-3D9D-2C4A-9505-DBD277B341BB}"/>
              </a:ext>
            </a:extLst>
          </p:cNvPr>
          <p:cNvSpPr/>
          <p:nvPr/>
        </p:nvSpPr>
        <p:spPr>
          <a:xfrm>
            <a:off x="269351" y="2516100"/>
            <a:ext cx="1805939" cy="2000548"/>
          </a:xfrm>
          <a:prstGeom prst="rect">
            <a:avLst/>
          </a:prstGeom>
        </p:spPr>
        <p:txBody>
          <a:bodyPr wrap="square">
            <a:spAutoFit/>
          </a:bodyPr>
          <a:lstStyle/>
          <a:p>
            <a:pPr>
              <a:buClr>
                <a:srgbClr val="3C54B4"/>
              </a:buClr>
            </a:pPr>
            <a:r>
              <a:rPr lang="es-CL" sz="2800" b="1" dirty="0">
                <a:solidFill>
                  <a:schemeClr val="bg1"/>
                </a:solidFill>
              </a:rPr>
              <a:t>3</a:t>
            </a:r>
          </a:p>
          <a:p>
            <a:r>
              <a:rPr lang="es-CL" sz="1200" dirty="0">
                <a:solidFill>
                  <a:schemeClr val="tx1">
                    <a:lumMod val="65000"/>
                    <a:lumOff val="35000"/>
                  </a:schemeClr>
                </a:solidFill>
              </a:rPr>
              <a:t>En condiciones de emergencia, las </a:t>
            </a:r>
            <a:r>
              <a:rPr lang="es-CL" sz="1200" b="1" dirty="0">
                <a:solidFill>
                  <a:schemeClr val="tx1">
                    <a:lumMod val="65000"/>
                    <a:lumOff val="35000"/>
                  </a:schemeClr>
                </a:solidFill>
              </a:rPr>
              <a:t>estrategias pedagógicas más valoradas se relacionan a la guía y andamiaje </a:t>
            </a:r>
            <a:r>
              <a:rPr lang="es-CL" sz="1200" dirty="0">
                <a:solidFill>
                  <a:schemeClr val="tx1">
                    <a:lumMod val="65000"/>
                    <a:lumOff val="35000"/>
                  </a:schemeClr>
                </a:solidFill>
              </a:rPr>
              <a:t>hacia los apoderados/as para el apoyo a niños y niñas</a:t>
            </a:r>
          </a:p>
        </p:txBody>
      </p:sp>
      <p:pic>
        <p:nvPicPr>
          <p:cNvPr id="11" name="Imagen 10" descr="Diagrama&#10;&#10;Descripción generada automáticamente">
            <a:extLst>
              <a:ext uri="{FF2B5EF4-FFF2-40B4-BE49-F238E27FC236}">
                <a16:creationId xmlns:a16="http://schemas.microsoft.com/office/drawing/2014/main" id="{CC921719-332C-D547-8A1C-F0A16F19983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27146" y="763886"/>
            <a:ext cx="4602103" cy="4221766"/>
          </a:xfrm>
          <a:prstGeom prst="rect">
            <a:avLst/>
          </a:prstGeom>
        </p:spPr>
      </p:pic>
      <p:sp>
        <p:nvSpPr>
          <p:cNvPr id="12" name="Rectángulo redondeado 11">
            <a:extLst>
              <a:ext uri="{FF2B5EF4-FFF2-40B4-BE49-F238E27FC236}">
                <a16:creationId xmlns:a16="http://schemas.microsoft.com/office/drawing/2014/main" id="{41312F9F-1571-A144-9304-E996FB9E3387}"/>
              </a:ext>
            </a:extLst>
          </p:cNvPr>
          <p:cNvSpPr/>
          <p:nvPr/>
        </p:nvSpPr>
        <p:spPr>
          <a:xfrm>
            <a:off x="7080547" y="827642"/>
            <a:ext cx="1877502" cy="1744107"/>
          </a:xfrm>
          <a:prstGeom prst="round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13" name="CuadroTexto 12">
            <a:extLst>
              <a:ext uri="{FF2B5EF4-FFF2-40B4-BE49-F238E27FC236}">
                <a16:creationId xmlns:a16="http://schemas.microsoft.com/office/drawing/2014/main" id="{1306921B-CC89-6243-970E-4097809DC576}"/>
              </a:ext>
            </a:extLst>
          </p:cNvPr>
          <p:cNvSpPr txBox="1"/>
          <p:nvPr/>
        </p:nvSpPr>
        <p:spPr>
          <a:xfrm>
            <a:off x="7114293" y="877726"/>
            <a:ext cx="1843756" cy="1800493"/>
          </a:xfrm>
          <a:prstGeom prst="rect">
            <a:avLst/>
          </a:prstGeom>
          <a:noFill/>
        </p:spPr>
        <p:txBody>
          <a:bodyPr wrap="square" rtlCol="0">
            <a:spAutoFit/>
          </a:bodyPr>
          <a:lstStyle/>
          <a:p>
            <a:r>
              <a:rPr lang="es-CL" sz="1100" dirty="0">
                <a:solidFill>
                  <a:schemeClr val="tx1">
                    <a:lumMod val="65000"/>
                    <a:lumOff val="35000"/>
                  </a:schemeClr>
                </a:solidFill>
              </a:rPr>
              <a:t>Las y los apoderados  </a:t>
            </a:r>
            <a:r>
              <a:rPr lang="es-CL" sz="1200" b="1" dirty="0">
                <a:solidFill>
                  <a:srgbClr val="03B29E"/>
                </a:solidFill>
              </a:rPr>
              <a:t>conocen y participan </a:t>
            </a:r>
            <a:r>
              <a:rPr lang="es-CL" sz="1100" b="1" dirty="0">
                <a:solidFill>
                  <a:srgbClr val="03B29E"/>
                </a:solidFill>
              </a:rPr>
              <a:t>de las acciones educativas consultadas, principalmente del envío de materiales </a:t>
            </a:r>
            <a:r>
              <a:rPr lang="es-CL" sz="1100" dirty="0">
                <a:solidFill>
                  <a:schemeClr val="tx1">
                    <a:lumMod val="65000"/>
                    <a:lumOff val="35000"/>
                  </a:schemeClr>
                </a:solidFill>
              </a:rPr>
              <a:t>(videos, guías digitales e impresas) y de las </a:t>
            </a:r>
            <a:r>
              <a:rPr lang="es-CL" sz="1100" b="1" dirty="0">
                <a:solidFill>
                  <a:srgbClr val="03B29E"/>
                </a:solidFill>
              </a:rPr>
              <a:t>reuniones de apoderadas/os </a:t>
            </a:r>
            <a:r>
              <a:rPr lang="es-CL" sz="1100" dirty="0">
                <a:solidFill>
                  <a:schemeClr val="tx1">
                    <a:lumMod val="65000"/>
                    <a:lumOff val="35000"/>
                  </a:schemeClr>
                </a:solidFill>
              </a:rPr>
              <a:t>vía remota</a:t>
            </a:r>
            <a:r>
              <a:rPr lang="es-CL" sz="1100" dirty="0"/>
              <a:t>.</a:t>
            </a:r>
            <a:endParaRPr lang="es-CL" sz="1100" b="1" dirty="0">
              <a:solidFill>
                <a:srgbClr val="3C54B4"/>
              </a:solidFill>
            </a:endParaRPr>
          </a:p>
          <a:p>
            <a:endParaRPr lang="es-CL" sz="1100" dirty="0"/>
          </a:p>
        </p:txBody>
      </p:sp>
      <p:cxnSp>
        <p:nvCxnSpPr>
          <p:cNvPr id="15" name="Conector recto 14">
            <a:extLst>
              <a:ext uri="{FF2B5EF4-FFF2-40B4-BE49-F238E27FC236}">
                <a16:creationId xmlns:a16="http://schemas.microsoft.com/office/drawing/2014/main" id="{4DCC12F4-546B-E84E-A941-B5336335EF03}"/>
              </a:ext>
            </a:extLst>
          </p:cNvPr>
          <p:cNvCxnSpPr>
            <a:cxnSpLocks/>
          </p:cNvCxnSpPr>
          <p:nvPr/>
        </p:nvCxnSpPr>
        <p:spPr>
          <a:xfrm>
            <a:off x="2011680" y="906448"/>
            <a:ext cx="0" cy="3683629"/>
          </a:xfrm>
          <a:prstGeom prst="line">
            <a:avLst/>
          </a:prstGeom>
          <a:ln>
            <a:solidFill>
              <a:srgbClr val="14A58C"/>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0991959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header-pp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1561"/>
            <a:ext cx="9144000" cy="790575"/>
          </a:xfrm>
          <a:prstGeom prst="rect">
            <a:avLst/>
          </a:prstGeom>
        </p:spPr>
      </p:pic>
      <p:pic>
        <p:nvPicPr>
          <p:cNvPr id="17" name="Imagen 16" descr="foot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30524"/>
            <a:ext cx="9144000" cy="548640"/>
          </a:xfrm>
          <a:prstGeom prst="rect">
            <a:avLst/>
          </a:prstGeom>
        </p:spPr>
      </p:pic>
      <p:sp>
        <p:nvSpPr>
          <p:cNvPr id="5" name="Rectángulo redondeado 4">
            <a:extLst>
              <a:ext uri="{FF2B5EF4-FFF2-40B4-BE49-F238E27FC236}">
                <a16:creationId xmlns:a16="http://schemas.microsoft.com/office/drawing/2014/main" id="{8BB3E7F1-9B31-014F-B247-256D708EEFC9}"/>
              </a:ext>
            </a:extLst>
          </p:cNvPr>
          <p:cNvSpPr/>
          <p:nvPr/>
        </p:nvSpPr>
        <p:spPr>
          <a:xfrm>
            <a:off x="7129249" y="0"/>
            <a:ext cx="1828800" cy="572494"/>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pic>
        <p:nvPicPr>
          <p:cNvPr id="3" name="Imagen 2">
            <a:extLst>
              <a:ext uri="{FF2B5EF4-FFF2-40B4-BE49-F238E27FC236}">
                <a16:creationId xmlns:a16="http://schemas.microsoft.com/office/drawing/2014/main" id="{76790634-2092-3B4C-A2F1-9E30FD7ABEE8}"/>
              </a:ext>
            </a:extLst>
          </p:cNvPr>
          <p:cNvPicPr>
            <a:picLocks noChangeAspect="1"/>
          </p:cNvPicPr>
          <p:nvPr/>
        </p:nvPicPr>
        <p:blipFill>
          <a:blip r:embed="rId4"/>
          <a:stretch>
            <a:fillRect/>
          </a:stretch>
        </p:blipFill>
        <p:spPr>
          <a:xfrm>
            <a:off x="7212648" y="39755"/>
            <a:ext cx="1662002" cy="491214"/>
          </a:xfrm>
          <a:prstGeom prst="rect">
            <a:avLst/>
          </a:prstGeom>
        </p:spPr>
      </p:pic>
      <p:sp>
        <p:nvSpPr>
          <p:cNvPr id="8" name="CuadroTexto 7">
            <a:extLst>
              <a:ext uri="{FF2B5EF4-FFF2-40B4-BE49-F238E27FC236}">
                <a16:creationId xmlns:a16="http://schemas.microsoft.com/office/drawing/2014/main" id="{D2B8EA26-A651-FD40-853A-627CB0BA551E}"/>
              </a:ext>
            </a:extLst>
          </p:cNvPr>
          <p:cNvSpPr txBox="1"/>
          <p:nvPr/>
        </p:nvSpPr>
        <p:spPr>
          <a:xfrm>
            <a:off x="269350" y="770004"/>
            <a:ext cx="1225495" cy="1384995"/>
          </a:xfrm>
          <a:prstGeom prst="rect">
            <a:avLst/>
          </a:prstGeom>
          <a:noFill/>
        </p:spPr>
        <p:txBody>
          <a:bodyPr wrap="square" rtlCol="0">
            <a:spAutoFit/>
          </a:bodyPr>
          <a:lstStyle/>
          <a:p>
            <a:r>
              <a:rPr lang="es-CL" sz="4800" dirty="0">
                <a:solidFill>
                  <a:srgbClr val="D40046"/>
                </a:solidFill>
              </a:rPr>
              <a:t>4. </a:t>
            </a:r>
          </a:p>
          <a:p>
            <a:r>
              <a:rPr lang="es-CL" b="1" dirty="0">
                <a:solidFill>
                  <a:schemeClr val="tx1">
                    <a:lumMod val="50000"/>
                    <a:lumOff val="50000"/>
                  </a:schemeClr>
                </a:solidFill>
              </a:rPr>
              <a:t>Principales hallazgos</a:t>
            </a:r>
          </a:p>
        </p:txBody>
      </p:sp>
      <p:sp>
        <p:nvSpPr>
          <p:cNvPr id="9" name="Elipse 8">
            <a:extLst>
              <a:ext uri="{FF2B5EF4-FFF2-40B4-BE49-F238E27FC236}">
                <a16:creationId xmlns:a16="http://schemas.microsoft.com/office/drawing/2014/main" id="{329572F1-D5A0-7741-B73E-C24E7163D2A8}"/>
              </a:ext>
            </a:extLst>
          </p:cNvPr>
          <p:cNvSpPr/>
          <p:nvPr/>
        </p:nvSpPr>
        <p:spPr>
          <a:xfrm>
            <a:off x="269350" y="2620209"/>
            <a:ext cx="365270" cy="365270"/>
          </a:xfrm>
          <a:prstGeom prst="ellipse">
            <a:avLst/>
          </a:prstGeom>
          <a:solidFill>
            <a:srgbClr val="03B29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10" name="Rectángulo 9">
            <a:extLst>
              <a:ext uri="{FF2B5EF4-FFF2-40B4-BE49-F238E27FC236}">
                <a16:creationId xmlns:a16="http://schemas.microsoft.com/office/drawing/2014/main" id="{43AAE0A8-9E69-2947-8B32-24D372C1003D}"/>
              </a:ext>
            </a:extLst>
          </p:cNvPr>
          <p:cNvSpPr/>
          <p:nvPr/>
        </p:nvSpPr>
        <p:spPr>
          <a:xfrm>
            <a:off x="269351" y="2516100"/>
            <a:ext cx="1805939" cy="2000548"/>
          </a:xfrm>
          <a:prstGeom prst="rect">
            <a:avLst/>
          </a:prstGeom>
        </p:spPr>
        <p:txBody>
          <a:bodyPr wrap="square">
            <a:spAutoFit/>
          </a:bodyPr>
          <a:lstStyle/>
          <a:p>
            <a:pPr>
              <a:buClr>
                <a:srgbClr val="3C54B4"/>
              </a:buClr>
            </a:pPr>
            <a:r>
              <a:rPr lang="es-CL" sz="2800" b="1" dirty="0">
                <a:solidFill>
                  <a:schemeClr val="bg1"/>
                </a:solidFill>
              </a:rPr>
              <a:t>3</a:t>
            </a:r>
          </a:p>
          <a:p>
            <a:r>
              <a:rPr lang="es-CL" sz="1200" dirty="0">
                <a:solidFill>
                  <a:schemeClr val="tx1">
                    <a:lumMod val="65000"/>
                    <a:lumOff val="35000"/>
                  </a:schemeClr>
                </a:solidFill>
              </a:rPr>
              <a:t>En condiciones de emergencia, las </a:t>
            </a:r>
            <a:r>
              <a:rPr lang="es-CL" sz="1200" b="1" dirty="0">
                <a:solidFill>
                  <a:schemeClr val="tx1">
                    <a:lumMod val="65000"/>
                    <a:lumOff val="35000"/>
                  </a:schemeClr>
                </a:solidFill>
              </a:rPr>
              <a:t>estrategias pedagógicas más valoradas se relacionan a la guía y andamiaje </a:t>
            </a:r>
            <a:r>
              <a:rPr lang="es-CL" sz="1200" dirty="0">
                <a:solidFill>
                  <a:schemeClr val="tx1">
                    <a:lumMod val="65000"/>
                    <a:lumOff val="35000"/>
                  </a:schemeClr>
                </a:solidFill>
              </a:rPr>
              <a:t>hacia los apoderados/as para el apoyo a niños y niñas</a:t>
            </a:r>
          </a:p>
        </p:txBody>
      </p:sp>
      <p:sp>
        <p:nvSpPr>
          <p:cNvPr id="12" name="Rectángulo redondeado 11">
            <a:extLst>
              <a:ext uri="{FF2B5EF4-FFF2-40B4-BE49-F238E27FC236}">
                <a16:creationId xmlns:a16="http://schemas.microsoft.com/office/drawing/2014/main" id="{1C94E4CF-F28F-5846-AC5B-88A3D6473CAA}"/>
              </a:ext>
            </a:extLst>
          </p:cNvPr>
          <p:cNvSpPr/>
          <p:nvPr/>
        </p:nvSpPr>
        <p:spPr>
          <a:xfrm>
            <a:off x="2767055" y="1339082"/>
            <a:ext cx="5915770" cy="1232668"/>
          </a:xfrm>
          <a:prstGeom prst="round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13" name="Rectángulo 12">
            <a:extLst>
              <a:ext uri="{FF2B5EF4-FFF2-40B4-BE49-F238E27FC236}">
                <a16:creationId xmlns:a16="http://schemas.microsoft.com/office/drawing/2014/main" id="{5C464B92-FE01-F547-9F4B-D22A250F8AB3}"/>
              </a:ext>
            </a:extLst>
          </p:cNvPr>
          <p:cNvSpPr/>
          <p:nvPr/>
        </p:nvSpPr>
        <p:spPr>
          <a:xfrm>
            <a:off x="3768918" y="1371082"/>
            <a:ext cx="4905955" cy="1169551"/>
          </a:xfrm>
          <a:prstGeom prst="rect">
            <a:avLst/>
          </a:prstGeom>
        </p:spPr>
        <p:txBody>
          <a:bodyPr wrap="square">
            <a:spAutoFit/>
          </a:bodyPr>
          <a:lstStyle/>
          <a:p>
            <a:r>
              <a:rPr lang="es-ES" sz="1400" i="1" dirty="0">
                <a:solidFill>
                  <a:schemeClr val="tx1">
                    <a:lumMod val="65000"/>
                    <a:lumOff val="35000"/>
                  </a:schemeClr>
                </a:solidFill>
              </a:rPr>
              <a:t>"Cuando nosotros íbamos a buscar las canastas de alimentos ahí te entregaban las tareas. Después </a:t>
            </a:r>
            <a:r>
              <a:rPr lang="es-ES" sz="1400" b="1" i="1" dirty="0">
                <a:solidFill>
                  <a:srgbClr val="03B29E"/>
                </a:solidFill>
              </a:rPr>
              <a:t>todo lo que nosotros hacemos se lo enviamos con fotos y después por </a:t>
            </a:r>
            <a:r>
              <a:rPr lang="es-ES" sz="1400" b="1" i="1" dirty="0" err="1">
                <a:solidFill>
                  <a:srgbClr val="03B29E"/>
                </a:solidFill>
              </a:rPr>
              <a:t>videollamada</a:t>
            </a:r>
            <a:r>
              <a:rPr lang="es-ES" sz="1400" b="1" i="1" dirty="0">
                <a:solidFill>
                  <a:srgbClr val="03B29E"/>
                </a:solidFill>
              </a:rPr>
              <a:t> </a:t>
            </a:r>
            <a:r>
              <a:rPr lang="es-ES" sz="1400" i="1" dirty="0">
                <a:solidFill>
                  <a:schemeClr val="tx1">
                    <a:lumMod val="65000"/>
                    <a:lumOff val="35000"/>
                  </a:schemeClr>
                </a:solidFill>
              </a:rPr>
              <a:t>entre las dos con la tía y le contábamos todo lo que habíamos trabajado." (Coquimbo, Programa Alternativo de Atención al Párvulo)</a:t>
            </a:r>
            <a:endParaRPr lang="es-CL" sz="1400" i="1" dirty="0">
              <a:solidFill>
                <a:schemeClr val="tx1">
                  <a:lumMod val="65000"/>
                  <a:lumOff val="35000"/>
                </a:schemeClr>
              </a:solidFill>
            </a:endParaRPr>
          </a:p>
        </p:txBody>
      </p:sp>
      <p:sp>
        <p:nvSpPr>
          <p:cNvPr id="16" name="Rectángulo 15">
            <a:extLst>
              <a:ext uri="{FF2B5EF4-FFF2-40B4-BE49-F238E27FC236}">
                <a16:creationId xmlns:a16="http://schemas.microsoft.com/office/drawing/2014/main" id="{0803058D-7C93-9745-90FE-0430FB34D25D}"/>
              </a:ext>
            </a:extLst>
          </p:cNvPr>
          <p:cNvSpPr/>
          <p:nvPr/>
        </p:nvSpPr>
        <p:spPr>
          <a:xfrm>
            <a:off x="2846570" y="2647522"/>
            <a:ext cx="5740840" cy="1600438"/>
          </a:xfrm>
          <a:prstGeom prst="rect">
            <a:avLst/>
          </a:prstGeom>
        </p:spPr>
        <p:txBody>
          <a:bodyPr wrap="square">
            <a:spAutoFit/>
          </a:bodyPr>
          <a:lstStyle/>
          <a:p>
            <a:r>
              <a:rPr lang="es-CL" sz="1400" dirty="0">
                <a:solidFill>
                  <a:schemeClr val="tx1">
                    <a:lumMod val="65000"/>
                    <a:lumOff val="35000"/>
                  </a:schemeClr>
                </a:solidFill>
              </a:rPr>
              <a:t>Predominan transversalmente las menciones al envío de actividades pedagógicas para realizar en casa, entregadas normalmente junto a la canasta de alimentos JUNAEB. </a:t>
            </a:r>
          </a:p>
          <a:p>
            <a:endParaRPr lang="es-CL" sz="1400" dirty="0">
              <a:solidFill>
                <a:schemeClr val="tx1">
                  <a:lumMod val="65000"/>
                  <a:lumOff val="35000"/>
                </a:schemeClr>
              </a:solidFill>
            </a:endParaRPr>
          </a:p>
          <a:p>
            <a:r>
              <a:rPr lang="es-CL" sz="1400" dirty="0">
                <a:solidFill>
                  <a:schemeClr val="tx1">
                    <a:lumMod val="65000"/>
                    <a:lumOff val="35000"/>
                  </a:schemeClr>
                </a:solidFill>
              </a:rPr>
              <a:t>Estas actividades fueron acompañadas por </a:t>
            </a:r>
            <a:r>
              <a:rPr lang="es-CL" sz="1400" b="1" dirty="0">
                <a:solidFill>
                  <a:srgbClr val="03B29E"/>
                </a:solidFill>
              </a:rPr>
              <a:t>instrucciones y orientaciones </a:t>
            </a:r>
            <a:r>
              <a:rPr lang="es-CL" sz="1400" dirty="0">
                <a:solidFill>
                  <a:schemeClr val="tx1">
                    <a:lumMod val="65000"/>
                    <a:lumOff val="35000"/>
                  </a:schemeClr>
                </a:solidFill>
              </a:rPr>
              <a:t>para su realización. Adicionalmente, estas actividades eran revisadas por las Educadoras y/o Técnicos.</a:t>
            </a:r>
          </a:p>
        </p:txBody>
      </p:sp>
      <p:sp>
        <p:nvSpPr>
          <p:cNvPr id="19" name="CuadroTexto 18">
            <a:extLst>
              <a:ext uri="{FF2B5EF4-FFF2-40B4-BE49-F238E27FC236}">
                <a16:creationId xmlns:a16="http://schemas.microsoft.com/office/drawing/2014/main" id="{8DAC16BB-5B85-DB4B-AEEC-B9CE9B44945C}"/>
              </a:ext>
            </a:extLst>
          </p:cNvPr>
          <p:cNvSpPr txBox="1"/>
          <p:nvPr/>
        </p:nvSpPr>
        <p:spPr>
          <a:xfrm>
            <a:off x="2846569" y="981617"/>
            <a:ext cx="985961" cy="2092881"/>
          </a:xfrm>
          <a:prstGeom prst="rect">
            <a:avLst/>
          </a:prstGeom>
          <a:noFill/>
        </p:spPr>
        <p:txBody>
          <a:bodyPr wrap="square" rtlCol="0">
            <a:spAutoFit/>
          </a:bodyPr>
          <a:lstStyle/>
          <a:p>
            <a:r>
              <a:rPr lang="es-CL" sz="13000" b="1" dirty="0">
                <a:solidFill>
                  <a:srgbClr val="03B29E"/>
                </a:solidFill>
              </a:rPr>
              <a:t>“</a:t>
            </a:r>
            <a:endParaRPr lang="es-CL" sz="13000" dirty="0"/>
          </a:p>
        </p:txBody>
      </p:sp>
      <p:cxnSp>
        <p:nvCxnSpPr>
          <p:cNvPr id="20" name="Conector recto 19">
            <a:extLst>
              <a:ext uri="{FF2B5EF4-FFF2-40B4-BE49-F238E27FC236}">
                <a16:creationId xmlns:a16="http://schemas.microsoft.com/office/drawing/2014/main" id="{6547768A-3522-5441-BD73-E28BBB2709DD}"/>
              </a:ext>
            </a:extLst>
          </p:cNvPr>
          <p:cNvCxnSpPr>
            <a:cxnSpLocks/>
          </p:cNvCxnSpPr>
          <p:nvPr/>
        </p:nvCxnSpPr>
        <p:spPr>
          <a:xfrm>
            <a:off x="2011680" y="906448"/>
            <a:ext cx="0" cy="3683629"/>
          </a:xfrm>
          <a:prstGeom prst="line">
            <a:avLst/>
          </a:prstGeom>
          <a:ln>
            <a:solidFill>
              <a:srgbClr val="14A58C"/>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40145450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header-pp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1561"/>
            <a:ext cx="9144000" cy="790575"/>
          </a:xfrm>
          <a:prstGeom prst="rect">
            <a:avLst/>
          </a:prstGeom>
        </p:spPr>
      </p:pic>
      <p:pic>
        <p:nvPicPr>
          <p:cNvPr id="17" name="Imagen 16" descr="foot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30524"/>
            <a:ext cx="9144000" cy="548640"/>
          </a:xfrm>
          <a:prstGeom prst="rect">
            <a:avLst/>
          </a:prstGeom>
        </p:spPr>
      </p:pic>
      <p:sp>
        <p:nvSpPr>
          <p:cNvPr id="5" name="Rectángulo redondeado 4">
            <a:extLst>
              <a:ext uri="{FF2B5EF4-FFF2-40B4-BE49-F238E27FC236}">
                <a16:creationId xmlns:a16="http://schemas.microsoft.com/office/drawing/2014/main" id="{8BB3E7F1-9B31-014F-B247-256D708EEFC9}"/>
              </a:ext>
            </a:extLst>
          </p:cNvPr>
          <p:cNvSpPr/>
          <p:nvPr/>
        </p:nvSpPr>
        <p:spPr>
          <a:xfrm>
            <a:off x="7129249" y="0"/>
            <a:ext cx="1828800" cy="572494"/>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pic>
        <p:nvPicPr>
          <p:cNvPr id="3" name="Imagen 2">
            <a:extLst>
              <a:ext uri="{FF2B5EF4-FFF2-40B4-BE49-F238E27FC236}">
                <a16:creationId xmlns:a16="http://schemas.microsoft.com/office/drawing/2014/main" id="{76790634-2092-3B4C-A2F1-9E30FD7ABEE8}"/>
              </a:ext>
            </a:extLst>
          </p:cNvPr>
          <p:cNvPicPr>
            <a:picLocks noChangeAspect="1"/>
          </p:cNvPicPr>
          <p:nvPr/>
        </p:nvPicPr>
        <p:blipFill>
          <a:blip r:embed="rId4"/>
          <a:stretch>
            <a:fillRect/>
          </a:stretch>
        </p:blipFill>
        <p:spPr>
          <a:xfrm>
            <a:off x="7212648" y="39755"/>
            <a:ext cx="1662002" cy="491214"/>
          </a:xfrm>
          <a:prstGeom prst="rect">
            <a:avLst/>
          </a:prstGeom>
        </p:spPr>
      </p:pic>
      <p:sp>
        <p:nvSpPr>
          <p:cNvPr id="8" name="CuadroTexto 7">
            <a:extLst>
              <a:ext uri="{FF2B5EF4-FFF2-40B4-BE49-F238E27FC236}">
                <a16:creationId xmlns:a16="http://schemas.microsoft.com/office/drawing/2014/main" id="{728C87D5-6D16-6443-B824-588813E1FC2C}"/>
              </a:ext>
            </a:extLst>
          </p:cNvPr>
          <p:cNvSpPr txBox="1"/>
          <p:nvPr/>
        </p:nvSpPr>
        <p:spPr>
          <a:xfrm>
            <a:off x="269350" y="770004"/>
            <a:ext cx="1225495" cy="1384995"/>
          </a:xfrm>
          <a:prstGeom prst="rect">
            <a:avLst/>
          </a:prstGeom>
          <a:noFill/>
        </p:spPr>
        <p:txBody>
          <a:bodyPr wrap="square" rtlCol="0">
            <a:spAutoFit/>
          </a:bodyPr>
          <a:lstStyle/>
          <a:p>
            <a:r>
              <a:rPr lang="es-CL" sz="4800" dirty="0">
                <a:solidFill>
                  <a:srgbClr val="D40046"/>
                </a:solidFill>
              </a:rPr>
              <a:t>4. </a:t>
            </a:r>
          </a:p>
          <a:p>
            <a:r>
              <a:rPr lang="es-CL" b="1" dirty="0">
                <a:solidFill>
                  <a:schemeClr val="tx1">
                    <a:lumMod val="50000"/>
                    <a:lumOff val="50000"/>
                  </a:schemeClr>
                </a:solidFill>
              </a:rPr>
              <a:t>Principales hallazgos</a:t>
            </a:r>
          </a:p>
        </p:txBody>
      </p:sp>
      <p:sp>
        <p:nvSpPr>
          <p:cNvPr id="9" name="Elipse 8">
            <a:extLst>
              <a:ext uri="{FF2B5EF4-FFF2-40B4-BE49-F238E27FC236}">
                <a16:creationId xmlns:a16="http://schemas.microsoft.com/office/drawing/2014/main" id="{9B97BC25-F0D4-6C4F-B199-DF5F5E9B43C0}"/>
              </a:ext>
            </a:extLst>
          </p:cNvPr>
          <p:cNvSpPr/>
          <p:nvPr/>
        </p:nvSpPr>
        <p:spPr>
          <a:xfrm>
            <a:off x="269350" y="2620209"/>
            <a:ext cx="365270" cy="365270"/>
          </a:xfrm>
          <a:prstGeom prst="ellipse">
            <a:avLst/>
          </a:prstGeom>
          <a:solidFill>
            <a:srgbClr val="03B29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10" name="Rectángulo 9">
            <a:extLst>
              <a:ext uri="{FF2B5EF4-FFF2-40B4-BE49-F238E27FC236}">
                <a16:creationId xmlns:a16="http://schemas.microsoft.com/office/drawing/2014/main" id="{D1E3E647-4546-7D4A-957C-27B65D982EC9}"/>
              </a:ext>
            </a:extLst>
          </p:cNvPr>
          <p:cNvSpPr/>
          <p:nvPr/>
        </p:nvSpPr>
        <p:spPr>
          <a:xfrm>
            <a:off x="269351" y="2516100"/>
            <a:ext cx="1805939" cy="2000548"/>
          </a:xfrm>
          <a:prstGeom prst="rect">
            <a:avLst/>
          </a:prstGeom>
        </p:spPr>
        <p:txBody>
          <a:bodyPr wrap="square">
            <a:spAutoFit/>
          </a:bodyPr>
          <a:lstStyle/>
          <a:p>
            <a:pPr>
              <a:buClr>
                <a:srgbClr val="3C54B4"/>
              </a:buClr>
            </a:pPr>
            <a:r>
              <a:rPr lang="es-CL" sz="2800" b="1" dirty="0">
                <a:solidFill>
                  <a:schemeClr val="bg1"/>
                </a:solidFill>
              </a:rPr>
              <a:t>3</a:t>
            </a:r>
          </a:p>
          <a:p>
            <a:r>
              <a:rPr lang="es-CL" sz="1200" dirty="0">
                <a:solidFill>
                  <a:schemeClr val="tx1">
                    <a:lumMod val="65000"/>
                    <a:lumOff val="35000"/>
                  </a:schemeClr>
                </a:solidFill>
              </a:rPr>
              <a:t>En condiciones de emergencia, las </a:t>
            </a:r>
            <a:r>
              <a:rPr lang="es-CL" sz="1200" b="1" dirty="0">
                <a:solidFill>
                  <a:schemeClr val="tx1">
                    <a:lumMod val="65000"/>
                    <a:lumOff val="35000"/>
                  </a:schemeClr>
                </a:solidFill>
              </a:rPr>
              <a:t>estrategias pedagógicas más valoradas se relacionan a la guía y andamiaje </a:t>
            </a:r>
            <a:r>
              <a:rPr lang="es-CL" sz="1200" dirty="0">
                <a:solidFill>
                  <a:schemeClr val="tx1">
                    <a:lumMod val="65000"/>
                    <a:lumOff val="35000"/>
                  </a:schemeClr>
                </a:solidFill>
              </a:rPr>
              <a:t>hacia los apoderados/as para el apoyo a niños y niñas</a:t>
            </a:r>
          </a:p>
        </p:txBody>
      </p:sp>
      <p:sp>
        <p:nvSpPr>
          <p:cNvPr id="11" name="Rectángulo redondeado 10">
            <a:extLst>
              <a:ext uri="{FF2B5EF4-FFF2-40B4-BE49-F238E27FC236}">
                <a16:creationId xmlns:a16="http://schemas.microsoft.com/office/drawing/2014/main" id="{E95ED921-558F-1D46-80D0-6E088917C15D}"/>
              </a:ext>
            </a:extLst>
          </p:cNvPr>
          <p:cNvSpPr/>
          <p:nvPr/>
        </p:nvSpPr>
        <p:spPr>
          <a:xfrm>
            <a:off x="2790909" y="1151869"/>
            <a:ext cx="5915770" cy="738664"/>
          </a:xfrm>
          <a:prstGeom prst="round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12" name="Rectángulo 11">
            <a:extLst>
              <a:ext uri="{FF2B5EF4-FFF2-40B4-BE49-F238E27FC236}">
                <a16:creationId xmlns:a16="http://schemas.microsoft.com/office/drawing/2014/main" id="{7E52E674-45ED-FB4E-9B0C-365504682B11}"/>
              </a:ext>
            </a:extLst>
          </p:cNvPr>
          <p:cNvSpPr/>
          <p:nvPr/>
        </p:nvSpPr>
        <p:spPr>
          <a:xfrm>
            <a:off x="3013545" y="1151869"/>
            <a:ext cx="5693134" cy="677108"/>
          </a:xfrm>
          <a:prstGeom prst="rect">
            <a:avLst/>
          </a:prstGeom>
        </p:spPr>
        <p:txBody>
          <a:bodyPr wrap="square">
            <a:spAutoFit/>
          </a:bodyPr>
          <a:lstStyle/>
          <a:p>
            <a:r>
              <a:rPr lang="es-CL" sz="2400" b="1" dirty="0">
                <a:solidFill>
                  <a:srgbClr val="03B29E"/>
                </a:solidFill>
              </a:rPr>
              <a:t>¿Pero faltaba algo? </a:t>
            </a:r>
            <a:r>
              <a:rPr lang="es-CL" sz="1400" dirty="0">
                <a:solidFill>
                  <a:schemeClr val="tx1">
                    <a:lumMod val="65000"/>
                    <a:lumOff val="35000"/>
                  </a:schemeClr>
                </a:solidFill>
              </a:rPr>
              <a:t>Desde el relato cualitativo se recogen algunas necesidades… </a:t>
            </a:r>
          </a:p>
        </p:txBody>
      </p:sp>
      <p:sp>
        <p:nvSpPr>
          <p:cNvPr id="2" name="CuadroTexto 1">
            <a:extLst>
              <a:ext uri="{FF2B5EF4-FFF2-40B4-BE49-F238E27FC236}">
                <a16:creationId xmlns:a16="http://schemas.microsoft.com/office/drawing/2014/main" id="{E088B58A-AACB-CE4D-BB8D-A2285EB6C2F2}"/>
              </a:ext>
            </a:extLst>
          </p:cNvPr>
          <p:cNvSpPr txBox="1"/>
          <p:nvPr/>
        </p:nvSpPr>
        <p:spPr>
          <a:xfrm>
            <a:off x="2965834" y="2125637"/>
            <a:ext cx="2433099" cy="954107"/>
          </a:xfrm>
          <a:prstGeom prst="rect">
            <a:avLst/>
          </a:prstGeom>
          <a:noFill/>
        </p:spPr>
        <p:txBody>
          <a:bodyPr wrap="square" rtlCol="0">
            <a:spAutoFit/>
          </a:bodyPr>
          <a:lstStyle/>
          <a:p>
            <a:r>
              <a:rPr lang="es-CL" sz="1400" dirty="0">
                <a:solidFill>
                  <a:schemeClr val="tx1">
                    <a:lumMod val="65000"/>
                    <a:lumOff val="35000"/>
                  </a:schemeClr>
                </a:solidFill>
              </a:rPr>
              <a:t>Aumentar la </a:t>
            </a:r>
            <a:r>
              <a:rPr lang="es-CL" sz="1400" b="1" dirty="0">
                <a:solidFill>
                  <a:srgbClr val="03B29E"/>
                </a:solidFill>
              </a:rPr>
              <a:t>frecuencia</a:t>
            </a:r>
            <a:r>
              <a:rPr lang="es-CL" sz="1400" dirty="0">
                <a:solidFill>
                  <a:srgbClr val="03B29E"/>
                </a:solidFill>
              </a:rPr>
              <a:t> </a:t>
            </a:r>
            <a:r>
              <a:rPr lang="es-CL" sz="1400" dirty="0">
                <a:solidFill>
                  <a:schemeClr val="tx1">
                    <a:lumMod val="65000"/>
                    <a:lumOff val="35000"/>
                  </a:schemeClr>
                </a:solidFill>
              </a:rPr>
              <a:t>con la cual se entregan actividades pedagógicas para realizar en casa.</a:t>
            </a:r>
            <a:endParaRPr lang="es-CL" dirty="0">
              <a:solidFill>
                <a:schemeClr val="tx1">
                  <a:lumMod val="65000"/>
                  <a:lumOff val="35000"/>
                </a:schemeClr>
              </a:solidFill>
            </a:endParaRPr>
          </a:p>
        </p:txBody>
      </p:sp>
      <p:sp>
        <p:nvSpPr>
          <p:cNvPr id="16" name="CuadroTexto 15">
            <a:extLst>
              <a:ext uri="{FF2B5EF4-FFF2-40B4-BE49-F238E27FC236}">
                <a16:creationId xmlns:a16="http://schemas.microsoft.com/office/drawing/2014/main" id="{611FEDE4-46C1-2140-9717-2B02E0D15933}"/>
              </a:ext>
            </a:extLst>
          </p:cNvPr>
          <p:cNvSpPr txBox="1"/>
          <p:nvPr/>
        </p:nvSpPr>
        <p:spPr>
          <a:xfrm>
            <a:off x="6114550" y="2125637"/>
            <a:ext cx="2433099" cy="1384995"/>
          </a:xfrm>
          <a:prstGeom prst="rect">
            <a:avLst/>
          </a:prstGeom>
          <a:noFill/>
        </p:spPr>
        <p:txBody>
          <a:bodyPr wrap="square" rtlCol="0">
            <a:spAutoFit/>
          </a:bodyPr>
          <a:lstStyle/>
          <a:p>
            <a:r>
              <a:rPr lang="es-CL" sz="1400" b="1" dirty="0">
                <a:solidFill>
                  <a:srgbClr val="03B29E"/>
                </a:solidFill>
              </a:rPr>
              <a:t>Comunicar más precisamente </a:t>
            </a:r>
            <a:r>
              <a:rPr lang="es-CL" sz="1400" dirty="0">
                <a:solidFill>
                  <a:schemeClr val="tx1">
                    <a:lumMod val="65000"/>
                    <a:lumOff val="35000"/>
                  </a:schemeClr>
                </a:solidFill>
              </a:rPr>
              <a:t>aspectos asociados al desarrollo y aprendizaje de los niños y niñas, así como para conocer y relacionarse más con el resto de los apoderados.</a:t>
            </a:r>
          </a:p>
        </p:txBody>
      </p:sp>
      <p:sp>
        <p:nvSpPr>
          <p:cNvPr id="18" name="CuadroTexto 17">
            <a:extLst>
              <a:ext uri="{FF2B5EF4-FFF2-40B4-BE49-F238E27FC236}">
                <a16:creationId xmlns:a16="http://schemas.microsoft.com/office/drawing/2014/main" id="{EB5D9F71-E0F6-9C42-B23F-E3CFA693E905}"/>
              </a:ext>
            </a:extLst>
          </p:cNvPr>
          <p:cNvSpPr txBox="1"/>
          <p:nvPr/>
        </p:nvSpPr>
        <p:spPr>
          <a:xfrm>
            <a:off x="2965834" y="3741623"/>
            <a:ext cx="2433099" cy="738664"/>
          </a:xfrm>
          <a:prstGeom prst="rect">
            <a:avLst/>
          </a:prstGeom>
          <a:noFill/>
        </p:spPr>
        <p:txBody>
          <a:bodyPr wrap="square" rtlCol="0">
            <a:spAutoFit/>
          </a:bodyPr>
          <a:lstStyle/>
          <a:p>
            <a:r>
              <a:rPr lang="es-CL" sz="1400" dirty="0">
                <a:solidFill>
                  <a:schemeClr val="tx1">
                    <a:lumMod val="65000"/>
                    <a:lumOff val="35000"/>
                  </a:schemeClr>
                </a:solidFill>
              </a:rPr>
              <a:t>Gestionar la entrega de </a:t>
            </a:r>
            <a:r>
              <a:rPr lang="es-CL" sz="1400" b="1" dirty="0">
                <a:solidFill>
                  <a:srgbClr val="03B29E"/>
                </a:solidFill>
              </a:rPr>
              <a:t>materiales en casos puntuales  </a:t>
            </a:r>
            <a:r>
              <a:rPr lang="es-CL" sz="1400" dirty="0">
                <a:solidFill>
                  <a:schemeClr val="tx1">
                    <a:lumMod val="65000"/>
                    <a:lumOff val="35000"/>
                  </a:schemeClr>
                </a:solidFill>
              </a:rPr>
              <a:t>cuando no hay acceso.</a:t>
            </a:r>
          </a:p>
        </p:txBody>
      </p:sp>
      <p:sp>
        <p:nvSpPr>
          <p:cNvPr id="19" name="CuadroTexto 18">
            <a:extLst>
              <a:ext uri="{FF2B5EF4-FFF2-40B4-BE49-F238E27FC236}">
                <a16:creationId xmlns:a16="http://schemas.microsoft.com/office/drawing/2014/main" id="{F2036BB2-C634-1940-9950-18AA34CBD3D3}"/>
              </a:ext>
            </a:extLst>
          </p:cNvPr>
          <p:cNvSpPr txBox="1"/>
          <p:nvPr/>
        </p:nvSpPr>
        <p:spPr>
          <a:xfrm>
            <a:off x="6114550" y="3741623"/>
            <a:ext cx="2433099" cy="523220"/>
          </a:xfrm>
          <a:prstGeom prst="rect">
            <a:avLst/>
          </a:prstGeom>
          <a:noFill/>
        </p:spPr>
        <p:txBody>
          <a:bodyPr wrap="square" rtlCol="0">
            <a:spAutoFit/>
          </a:bodyPr>
          <a:lstStyle/>
          <a:p>
            <a:r>
              <a:rPr lang="es-CL" sz="1400" dirty="0">
                <a:solidFill>
                  <a:schemeClr val="tx1">
                    <a:lumMod val="65000"/>
                    <a:lumOff val="35000"/>
                  </a:schemeClr>
                </a:solidFill>
              </a:rPr>
              <a:t>Claridad en </a:t>
            </a:r>
            <a:r>
              <a:rPr lang="es-CL" sz="1400" b="1" dirty="0">
                <a:solidFill>
                  <a:srgbClr val="03B29E"/>
                </a:solidFill>
              </a:rPr>
              <a:t>objetivos de aprendizaje</a:t>
            </a:r>
            <a:r>
              <a:rPr lang="es-CL" sz="1400" dirty="0">
                <a:solidFill>
                  <a:srgbClr val="03B29E"/>
                </a:solidFill>
              </a:rPr>
              <a:t> </a:t>
            </a:r>
            <a:r>
              <a:rPr lang="es-CL" sz="1400" dirty="0">
                <a:solidFill>
                  <a:schemeClr val="tx1">
                    <a:lumMod val="65000"/>
                    <a:lumOff val="35000"/>
                  </a:schemeClr>
                </a:solidFill>
              </a:rPr>
              <a:t>de las actividades.</a:t>
            </a:r>
          </a:p>
        </p:txBody>
      </p:sp>
      <p:sp>
        <p:nvSpPr>
          <p:cNvPr id="20" name="Elipse 19">
            <a:extLst>
              <a:ext uri="{FF2B5EF4-FFF2-40B4-BE49-F238E27FC236}">
                <a16:creationId xmlns:a16="http://schemas.microsoft.com/office/drawing/2014/main" id="{D21D2DCD-F172-0C42-B84F-54321B8E2EA0}"/>
              </a:ext>
            </a:extLst>
          </p:cNvPr>
          <p:cNvSpPr/>
          <p:nvPr/>
        </p:nvSpPr>
        <p:spPr>
          <a:xfrm>
            <a:off x="2823707" y="2235963"/>
            <a:ext cx="135172" cy="135172"/>
          </a:xfrm>
          <a:prstGeom prst="ellipse">
            <a:avLst/>
          </a:prstGeom>
          <a:solidFill>
            <a:srgbClr val="D400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dirty="0"/>
          </a:p>
        </p:txBody>
      </p:sp>
      <p:sp>
        <p:nvSpPr>
          <p:cNvPr id="22" name="Elipse 21">
            <a:extLst>
              <a:ext uri="{FF2B5EF4-FFF2-40B4-BE49-F238E27FC236}">
                <a16:creationId xmlns:a16="http://schemas.microsoft.com/office/drawing/2014/main" id="{576A31E9-02EC-EF44-AD03-B6F5ED9EBEE4}"/>
              </a:ext>
            </a:extLst>
          </p:cNvPr>
          <p:cNvSpPr/>
          <p:nvPr/>
        </p:nvSpPr>
        <p:spPr>
          <a:xfrm>
            <a:off x="2823707" y="3818277"/>
            <a:ext cx="135172" cy="135172"/>
          </a:xfrm>
          <a:prstGeom prst="ellipse">
            <a:avLst/>
          </a:prstGeom>
          <a:solidFill>
            <a:srgbClr val="D400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23" name="Elipse 22">
            <a:extLst>
              <a:ext uri="{FF2B5EF4-FFF2-40B4-BE49-F238E27FC236}">
                <a16:creationId xmlns:a16="http://schemas.microsoft.com/office/drawing/2014/main" id="{A8B6EC39-1418-FA4B-83D8-FA401B750E2C}"/>
              </a:ext>
            </a:extLst>
          </p:cNvPr>
          <p:cNvSpPr/>
          <p:nvPr/>
        </p:nvSpPr>
        <p:spPr>
          <a:xfrm>
            <a:off x="5964473" y="2235963"/>
            <a:ext cx="135172" cy="135172"/>
          </a:xfrm>
          <a:prstGeom prst="ellipse">
            <a:avLst/>
          </a:prstGeom>
          <a:solidFill>
            <a:srgbClr val="D400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24" name="Elipse 23">
            <a:extLst>
              <a:ext uri="{FF2B5EF4-FFF2-40B4-BE49-F238E27FC236}">
                <a16:creationId xmlns:a16="http://schemas.microsoft.com/office/drawing/2014/main" id="{656E9AB2-9190-A444-A119-8D79B13CD820}"/>
              </a:ext>
            </a:extLst>
          </p:cNvPr>
          <p:cNvSpPr/>
          <p:nvPr/>
        </p:nvSpPr>
        <p:spPr>
          <a:xfrm>
            <a:off x="5964473" y="3818277"/>
            <a:ext cx="135172" cy="135172"/>
          </a:xfrm>
          <a:prstGeom prst="ellipse">
            <a:avLst/>
          </a:prstGeom>
          <a:solidFill>
            <a:srgbClr val="D400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cxnSp>
        <p:nvCxnSpPr>
          <p:cNvPr id="25" name="Conector recto 24">
            <a:extLst>
              <a:ext uri="{FF2B5EF4-FFF2-40B4-BE49-F238E27FC236}">
                <a16:creationId xmlns:a16="http://schemas.microsoft.com/office/drawing/2014/main" id="{F58EAA9F-2152-CA4B-A14B-CF533655254D}"/>
              </a:ext>
            </a:extLst>
          </p:cNvPr>
          <p:cNvCxnSpPr>
            <a:cxnSpLocks/>
          </p:cNvCxnSpPr>
          <p:nvPr/>
        </p:nvCxnSpPr>
        <p:spPr>
          <a:xfrm>
            <a:off x="2011680" y="906448"/>
            <a:ext cx="0" cy="3683629"/>
          </a:xfrm>
          <a:prstGeom prst="line">
            <a:avLst/>
          </a:prstGeom>
          <a:ln>
            <a:solidFill>
              <a:srgbClr val="14A58C"/>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41659664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header-pp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1561"/>
            <a:ext cx="9144000" cy="790575"/>
          </a:xfrm>
          <a:prstGeom prst="rect">
            <a:avLst/>
          </a:prstGeom>
        </p:spPr>
      </p:pic>
      <p:pic>
        <p:nvPicPr>
          <p:cNvPr id="17" name="Imagen 16" descr="foot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30524"/>
            <a:ext cx="9144000" cy="548640"/>
          </a:xfrm>
          <a:prstGeom prst="rect">
            <a:avLst/>
          </a:prstGeom>
        </p:spPr>
      </p:pic>
      <p:sp>
        <p:nvSpPr>
          <p:cNvPr id="5" name="Rectángulo redondeado 4">
            <a:extLst>
              <a:ext uri="{FF2B5EF4-FFF2-40B4-BE49-F238E27FC236}">
                <a16:creationId xmlns:a16="http://schemas.microsoft.com/office/drawing/2014/main" id="{8BB3E7F1-9B31-014F-B247-256D708EEFC9}"/>
              </a:ext>
            </a:extLst>
          </p:cNvPr>
          <p:cNvSpPr/>
          <p:nvPr/>
        </p:nvSpPr>
        <p:spPr>
          <a:xfrm>
            <a:off x="7129249" y="0"/>
            <a:ext cx="1828800" cy="572494"/>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pic>
        <p:nvPicPr>
          <p:cNvPr id="3" name="Imagen 2">
            <a:extLst>
              <a:ext uri="{FF2B5EF4-FFF2-40B4-BE49-F238E27FC236}">
                <a16:creationId xmlns:a16="http://schemas.microsoft.com/office/drawing/2014/main" id="{76790634-2092-3B4C-A2F1-9E30FD7ABEE8}"/>
              </a:ext>
            </a:extLst>
          </p:cNvPr>
          <p:cNvPicPr>
            <a:picLocks noChangeAspect="1"/>
          </p:cNvPicPr>
          <p:nvPr/>
        </p:nvPicPr>
        <p:blipFill>
          <a:blip r:embed="rId4"/>
          <a:stretch>
            <a:fillRect/>
          </a:stretch>
        </p:blipFill>
        <p:spPr>
          <a:xfrm>
            <a:off x="7212648" y="39755"/>
            <a:ext cx="1662002" cy="491214"/>
          </a:xfrm>
          <a:prstGeom prst="rect">
            <a:avLst/>
          </a:prstGeom>
        </p:spPr>
      </p:pic>
      <p:sp>
        <p:nvSpPr>
          <p:cNvPr id="8" name="Rectángulo redondeado 7">
            <a:extLst>
              <a:ext uri="{FF2B5EF4-FFF2-40B4-BE49-F238E27FC236}">
                <a16:creationId xmlns:a16="http://schemas.microsoft.com/office/drawing/2014/main" id="{0A21A561-0AA4-264E-BEEE-B591BBAC4D85}"/>
              </a:ext>
            </a:extLst>
          </p:cNvPr>
          <p:cNvSpPr/>
          <p:nvPr/>
        </p:nvSpPr>
        <p:spPr>
          <a:xfrm>
            <a:off x="2250219" y="2112324"/>
            <a:ext cx="6432606" cy="2340324"/>
          </a:xfrm>
          <a:prstGeom prst="round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9" name="Rectángulo 8">
            <a:extLst>
              <a:ext uri="{FF2B5EF4-FFF2-40B4-BE49-F238E27FC236}">
                <a16:creationId xmlns:a16="http://schemas.microsoft.com/office/drawing/2014/main" id="{546A7BA7-13CD-B84D-963A-20580DE63623}"/>
              </a:ext>
            </a:extLst>
          </p:cNvPr>
          <p:cNvSpPr/>
          <p:nvPr/>
        </p:nvSpPr>
        <p:spPr>
          <a:xfrm>
            <a:off x="3228230" y="2120471"/>
            <a:ext cx="5446643" cy="2292935"/>
          </a:xfrm>
          <a:prstGeom prst="rect">
            <a:avLst/>
          </a:prstGeom>
        </p:spPr>
        <p:txBody>
          <a:bodyPr wrap="square">
            <a:spAutoFit/>
          </a:bodyPr>
          <a:lstStyle/>
          <a:p>
            <a:r>
              <a:rPr lang="es-CL" sz="1300" i="1" dirty="0">
                <a:solidFill>
                  <a:schemeClr val="tx1">
                    <a:lumMod val="65000"/>
                    <a:lumOff val="35000"/>
                  </a:schemeClr>
                </a:solidFill>
              </a:rPr>
              <a:t>…yo creo que la presencial es la que debería mantenerse, por un tema de tiempo y de aprendizaje, aunque en el caso de las circunstancias que tuvimos lo online estuvo súper bueno, porque me llamó la atención -como te digo- de que ella se aprendiera las canciones. Y también lo que me gustaba es que yo también conocía canciones, entonces así las cantábamos juntas, porque si no, yo no sé qué están cantando en los colegios (…) quizás </a:t>
            </a:r>
            <a:r>
              <a:rPr lang="es-CL" sz="1300" b="1" i="1" dirty="0">
                <a:solidFill>
                  <a:srgbClr val="03B29E"/>
                </a:solidFill>
              </a:rPr>
              <a:t>me gustaría que ellas tuvieran como una pauta de lo que van aprendiendo, porque de repente uno no sabe las cosas que hacen, y yo no sabía que lo estaba aprendiendo</a:t>
            </a:r>
            <a:r>
              <a:rPr lang="es-CL" sz="1300" i="1" dirty="0">
                <a:solidFill>
                  <a:srgbClr val="03B29E"/>
                </a:solidFill>
              </a:rPr>
              <a:t>,</a:t>
            </a:r>
            <a:r>
              <a:rPr lang="es-CL" sz="1300" i="1" dirty="0">
                <a:solidFill>
                  <a:schemeClr val="tx1">
                    <a:lumMod val="65000"/>
                    <a:lumOff val="35000"/>
                  </a:schemeClr>
                </a:solidFill>
              </a:rPr>
              <a:t> y claro algunas familias no les interesa y le envían completamente al colegio lo que están haciendo, </a:t>
            </a:r>
            <a:r>
              <a:rPr lang="es-CL" sz="1300" b="1" i="1" dirty="0">
                <a:solidFill>
                  <a:srgbClr val="03B29E"/>
                </a:solidFill>
              </a:rPr>
              <a:t>pero a mí me interesa saber qué es lo que le están enseñando</a:t>
            </a:r>
            <a:r>
              <a:rPr lang="es-CL" sz="1300" i="1" dirty="0">
                <a:solidFill>
                  <a:srgbClr val="03B29E"/>
                </a:solidFill>
              </a:rPr>
              <a:t>...</a:t>
            </a:r>
            <a:r>
              <a:rPr lang="es-CL" sz="1300" i="1" dirty="0">
                <a:solidFill>
                  <a:schemeClr val="tx1">
                    <a:lumMod val="65000"/>
                    <a:lumOff val="35000"/>
                  </a:schemeClr>
                </a:solidFill>
              </a:rPr>
              <a:t>” (Magallanes, Programa Alternativo de Atención al Párvulo)</a:t>
            </a:r>
          </a:p>
        </p:txBody>
      </p:sp>
      <p:sp>
        <p:nvSpPr>
          <p:cNvPr id="10" name="CuadroTexto 9">
            <a:extLst>
              <a:ext uri="{FF2B5EF4-FFF2-40B4-BE49-F238E27FC236}">
                <a16:creationId xmlns:a16="http://schemas.microsoft.com/office/drawing/2014/main" id="{D324623B-EDA2-6B4C-B85D-3C2CDC016959}"/>
              </a:ext>
            </a:extLst>
          </p:cNvPr>
          <p:cNvSpPr txBox="1"/>
          <p:nvPr/>
        </p:nvSpPr>
        <p:spPr>
          <a:xfrm>
            <a:off x="2337683" y="1805535"/>
            <a:ext cx="985961" cy="2092881"/>
          </a:xfrm>
          <a:prstGeom prst="rect">
            <a:avLst/>
          </a:prstGeom>
          <a:noFill/>
        </p:spPr>
        <p:txBody>
          <a:bodyPr wrap="square" rtlCol="0">
            <a:spAutoFit/>
          </a:bodyPr>
          <a:lstStyle/>
          <a:p>
            <a:r>
              <a:rPr lang="es-CL" sz="13000" b="1" dirty="0">
                <a:solidFill>
                  <a:srgbClr val="03B29E"/>
                </a:solidFill>
              </a:rPr>
              <a:t>“</a:t>
            </a:r>
            <a:endParaRPr lang="es-CL" sz="13000" dirty="0"/>
          </a:p>
        </p:txBody>
      </p:sp>
      <p:sp>
        <p:nvSpPr>
          <p:cNvPr id="11" name="CuadroTexto 10">
            <a:extLst>
              <a:ext uri="{FF2B5EF4-FFF2-40B4-BE49-F238E27FC236}">
                <a16:creationId xmlns:a16="http://schemas.microsoft.com/office/drawing/2014/main" id="{DEEAC824-B587-2346-A966-38249856C845}"/>
              </a:ext>
            </a:extLst>
          </p:cNvPr>
          <p:cNvSpPr txBox="1"/>
          <p:nvPr/>
        </p:nvSpPr>
        <p:spPr>
          <a:xfrm>
            <a:off x="269350" y="770004"/>
            <a:ext cx="1225495" cy="1384995"/>
          </a:xfrm>
          <a:prstGeom prst="rect">
            <a:avLst/>
          </a:prstGeom>
          <a:noFill/>
        </p:spPr>
        <p:txBody>
          <a:bodyPr wrap="square" rtlCol="0">
            <a:spAutoFit/>
          </a:bodyPr>
          <a:lstStyle/>
          <a:p>
            <a:r>
              <a:rPr lang="es-CL" sz="4800" dirty="0">
                <a:solidFill>
                  <a:srgbClr val="D40046"/>
                </a:solidFill>
              </a:rPr>
              <a:t>4. </a:t>
            </a:r>
          </a:p>
          <a:p>
            <a:r>
              <a:rPr lang="es-CL" b="1" dirty="0">
                <a:solidFill>
                  <a:schemeClr val="tx1">
                    <a:lumMod val="50000"/>
                    <a:lumOff val="50000"/>
                  </a:schemeClr>
                </a:solidFill>
              </a:rPr>
              <a:t>Principales hallazgos</a:t>
            </a:r>
          </a:p>
        </p:txBody>
      </p:sp>
      <p:sp>
        <p:nvSpPr>
          <p:cNvPr id="12" name="Elipse 11">
            <a:extLst>
              <a:ext uri="{FF2B5EF4-FFF2-40B4-BE49-F238E27FC236}">
                <a16:creationId xmlns:a16="http://schemas.microsoft.com/office/drawing/2014/main" id="{E672D85F-8121-554E-83B7-0FF21079AF56}"/>
              </a:ext>
            </a:extLst>
          </p:cNvPr>
          <p:cNvSpPr/>
          <p:nvPr/>
        </p:nvSpPr>
        <p:spPr>
          <a:xfrm>
            <a:off x="269350" y="2620209"/>
            <a:ext cx="365270" cy="365270"/>
          </a:xfrm>
          <a:prstGeom prst="ellipse">
            <a:avLst/>
          </a:prstGeom>
          <a:solidFill>
            <a:srgbClr val="03B29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13" name="Rectángulo 12">
            <a:extLst>
              <a:ext uri="{FF2B5EF4-FFF2-40B4-BE49-F238E27FC236}">
                <a16:creationId xmlns:a16="http://schemas.microsoft.com/office/drawing/2014/main" id="{889D9D33-C188-2E42-83A6-ED7560B12DBF}"/>
              </a:ext>
            </a:extLst>
          </p:cNvPr>
          <p:cNvSpPr/>
          <p:nvPr/>
        </p:nvSpPr>
        <p:spPr>
          <a:xfrm>
            <a:off x="269351" y="2516100"/>
            <a:ext cx="1805939" cy="2000548"/>
          </a:xfrm>
          <a:prstGeom prst="rect">
            <a:avLst/>
          </a:prstGeom>
        </p:spPr>
        <p:txBody>
          <a:bodyPr wrap="square">
            <a:spAutoFit/>
          </a:bodyPr>
          <a:lstStyle/>
          <a:p>
            <a:pPr>
              <a:buClr>
                <a:srgbClr val="3C54B4"/>
              </a:buClr>
            </a:pPr>
            <a:r>
              <a:rPr lang="es-CL" sz="2800" b="1" dirty="0">
                <a:solidFill>
                  <a:schemeClr val="bg1"/>
                </a:solidFill>
              </a:rPr>
              <a:t>3</a:t>
            </a:r>
          </a:p>
          <a:p>
            <a:r>
              <a:rPr lang="es-CL" sz="1200" dirty="0">
                <a:solidFill>
                  <a:schemeClr val="tx1">
                    <a:lumMod val="65000"/>
                    <a:lumOff val="35000"/>
                  </a:schemeClr>
                </a:solidFill>
              </a:rPr>
              <a:t>En condiciones de emergencia, las </a:t>
            </a:r>
            <a:r>
              <a:rPr lang="es-CL" sz="1200" b="1" dirty="0">
                <a:solidFill>
                  <a:schemeClr val="tx1">
                    <a:lumMod val="65000"/>
                    <a:lumOff val="35000"/>
                  </a:schemeClr>
                </a:solidFill>
              </a:rPr>
              <a:t>estrategias pedagógicas más valoradas se relacionan a la guía y andamiaje </a:t>
            </a:r>
            <a:r>
              <a:rPr lang="es-CL" sz="1200" dirty="0">
                <a:solidFill>
                  <a:schemeClr val="tx1">
                    <a:lumMod val="65000"/>
                    <a:lumOff val="35000"/>
                  </a:schemeClr>
                </a:solidFill>
              </a:rPr>
              <a:t>hacia los apoderados/as para el apoyo a niños y niñas</a:t>
            </a:r>
          </a:p>
        </p:txBody>
      </p:sp>
      <p:cxnSp>
        <p:nvCxnSpPr>
          <p:cNvPr id="15" name="Conector recto 14">
            <a:extLst>
              <a:ext uri="{FF2B5EF4-FFF2-40B4-BE49-F238E27FC236}">
                <a16:creationId xmlns:a16="http://schemas.microsoft.com/office/drawing/2014/main" id="{8839B707-DB2A-0B44-9DC4-AB1D6BACE7C7}"/>
              </a:ext>
            </a:extLst>
          </p:cNvPr>
          <p:cNvCxnSpPr>
            <a:cxnSpLocks/>
          </p:cNvCxnSpPr>
          <p:nvPr/>
        </p:nvCxnSpPr>
        <p:spPr>
          <a:xfrm>
            <a:off x="2011680" y="906448"/>
            <a:ext cx="0" cy="3683629"/>
          </a:xfrm>
          <a:prstGeom prst="line">
            <a:avLst/>
          </a:prstGeom>
          <a:ln>
            <a:solidFill>
              <a:srgbClr val="14A58C"/>
            </a:solidFill>
          </a:ln>
        </p:spPr>
        <p:style>
          <a:lnRef idx="1">
            <a:schemeClr val="accent6"/>
          </a:lnRef>
          <a:fillRef idx="0">
            <a:schemeClr val="accent6"/>
          </a:fillRef>
          <a:effectRef idx="0">
            <a:schemeClr val="accent6"/>
          </a:effectRef>
          <a:fontRef idx="minor">
            <a:schemeClr val="tx1"/>
          </a:fontRef>
        </p:style>
      </p:cxnSp>
      <p:sp>
        <p:nvSpPr>
          <p:cNvPr id="14" name="CuadroTexto 13">
            <a:extLst>
              <a:ext uri="{FF2B5EF4-FFF2-40B4-BE49-F238E27FC236}">
                <a16:creationId xmlns:a16="http://schemas.microsoft.com/office/drawing/2014/main" id="{4A799161-57B0-4566-BB89-EE991ED6212F}"/>
              </a:ext>
            </a:extLst>
          </p:cNvPr>
          <p:cNvSpPr txBox="1"/>
          <p:nvPr/>
        </p:nvSpPr>
        <p:spPr>
          <a:xfrm>
            <a:off x="2305382" y="1110336"/>
            <a:ext cx="6322280" cy="800219"/>
          </a:xfrm>
          <a:prstGeom prst="rect">
            <a:avLst/>
          </a:prstGeom>
          <a:noFill/>
        </p:spPr>
        <p:txBody>
          <a:bodyPr wrap="square" rtlCol="0">
            <a:spAutoFit/>
          </a:bodyPr>
          <a:lstStyle/>
          <a:p>
            <a:r>
              <a:rPr lang="es-CL" sz="1400" dirty="0">
                <a:solidFill>
                  <a:schemeClr val="tx1">
                    <a:lumMod val="65000"/>
                    <a:lumOff val="35000"/>
                  </a:schemeClr>
                </a:solidFill>
              </a:rPr>
              <a:t>Emergen apoderados más </a:t>
            </a:r>
            <a:r>
              <a:rPr lang="es-CL" sz="1400" b="1" dirty="0">
                <a:solidFill>
                  <a:schemeClr val="tx1">
                    <a:lumMod val="65000"/>
                    <a:lumOff val="35000"/>
                  </a:schemeClr>
                </a:solidFill>
              </a:rPr>
              <a:t>demandantes y exigentes </a:t>
            </a:r>
            <a:r>
              <a:rPr lang="es-CL" sz="1400" dirty="0">
                <a:solidFill>
                  <a:schemeClr val="tx1">
                    <a:lumMod val="65000"/>
                    <a:lumOff val="35000"/>
                  </a:schemeClr>
                </a:solidFill>
              </a:rPr>
              <a:t>en lo técnico.</a:t>
            </a:r>
          </a:p>
          <a:p>
            <a:r>
              <a:rPr lang="es-CL" sz="1400" dirty="0">
                <a:solidFill>
                  <a:schemeClr val="tx1">
                    <a:lumMod val="65000"/>
                    <a:lumOff val="35000"/>
                  </a:schemeClr>
                </a:solidFill>
              </a:rPr>
              <a:t>El </a:t>
            </a:r>
            <a:r>
              <a:rPr lang="es-CL" sz="1400" b="1" dirty="0">
                <a:solidFill>
                  <a:schemeClr val="tx1">
                    <a:lumMod val="65000"/>
                    <a:lumOff val="35000"/>
                  </a:schemeClr>
                </a:solidFill>
              </a:rPr>
              <a:t>saber qué se está enseñando </a:t>
            </a:r>
            <a:r>
              <a:rPr lang="es-CL" sz="1400" dirty="0">
                <a:solidFill>
                  <a:schemeClr val="tx1">
                    <a:lumMod val="65000"/>
                    <a:lumOff val="35000"/>
                  </a:schemeClr>
                </a:solidFill>
              </a:rPr>
              <a:t>se torna relevante, no sólo la actividad en concreto.</a:t>
            </a:r>
          </a:p>
          <a:p>
            <a:endParaRPr lang="es-CL" dirty="0"/>
          </a:p>
        </p:txBody>
      </p:sp>
    </p:spTree>
    <p:extLst>
      <p:ext uri="{BB962C8B-B14F-4D97-AF65-F5344CB8AC3E}">
        <p14:creationId xmlns:p14="http://schemas.microsoft.com/office/powerpoint/2010/main" val="42396012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header-pp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1561"/>
            <a:ext cx="9144000" cy="790575"/>
          </a:xfrm>
          <a:prstGeom prst="rect">
            <a:avLst/>
          </a:prstGeom>
        </p:spPr>
      </p:pic>
      <p:pic>
        <p:nvPicPr>
          <p:cNvPr id="17" name="Imagen 16" descr="foot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30524"/>
            <a:ext cx="9144000" cy="548640"/>
          </a:xfrm>
          <a:prstGeom prst="rect">
            <a:avLst/>
          </a:prstGeom>
        </p:spPr>
      </p:pic>
      <p:sp>
        <p:nvSpPr>
          <p:cNvPr id="5" name="Rectángulo redondeado 4">
            <a:extLst>
              <a:ext uri="{FF2B5EF4-FFF2-40B4-BE49-F238E27FC236}">
                <a16:creationId xmlns:a16="http://schemas.microsoft.com/office/drawing/2014/main" id="{8BB3E7F1-9B31-014F-B247-256D708EEFC9}"/>
              </a:ext>
            </a:extLst>
          </p:cNvPr>
          <p:cNvSpPr/>
          <p:nvPr/>
        </p:nvSpPr>
        <p:spPr>
          <a:xfrm>
            <a:off x="7129249" y="0"/>
            <a:ext cx="1828800" cy="572494"/>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pic>
        <p:nvPicPr>
          <p:cNvPr id="3" name="Imagen 2">
            <a:extLst>
              <a:ext uri="{FF2B5EF4-FFF2-40B4-BE49-F238E27FC236}">
                <a16:creationId xmlns:a16="http://schemas.microsoft.com/office/drawing/2014/main" id="{76790634-2092-3B4C-A2F1-9E30FD7ABEE8}"/>
              </a:ext>
            </a:extLst>
          </p:cNvPr>
          <p:cNvPicPr>
            <a:picLocks noChangeAspect="1"/>
          </p:cNvPicPr>
          <p:nvPr/>
        </p:nvPicPr>
        <p:blipFill>
          <a:blip r:embed="rId4"/>
          <a:stretch>
            <a:fillRect/>
          </a:stretch>
        </p:blipFill>
        <p:spPr>
          <a:xfrm>
            <a:off x="7212648" y="39755"/>
            <a:ext cx="1662002" cy="491214"/>
          </a:xfrm>
          <a:prstGeom prst="rect">
            <a:avLst/>
          </a:prstGeom>
        </p:spPr>
      </p:pic>
      <p:sp>
        <p:nvSpPr>
          <p:cNvPr id="8" name="CuadroTexto 7">
            <a:extLst>
              <a:ext uri="{FF2B5EF4-FFF2-40B4-BE49-F238E27FC236}">
                <a16:creationId xmlns:a16="http://schemas.microsoft.com/office/drawing/2014/main" id="{EB91BF59-5E25-4F40-9AFC-7BA635F96C55}"/>
              </a:ext>
            </a:extLst>
          </p:cNvPr>
          <p:cNvSpPr txBox="1"/>
          <p:nvPr/>
        </p:nvSpPr>
        <p:spPr>
          <a:xfrm>
            <a:off x="269350" y="770004"/>
            <a:ext cx="1225495" cy="1384995"/>
          </a:xfrm>
          <a:prstGeom prst="rect">
            <a:avLst/>
          </a:prstGeom>
          <a:noFill/>
        </p:spPr>
        <p:txBody>
          <a:bodyPr wrap="square" rtlCol="0">
            <a:spAutoFit/>
          </a:bodyPr>
          <a:lstStyle/>
          <a:p>
            <a:r>
              <a:rPr lang="es-CL" sz="4800" dirty="0">
                <a:solidFill>
                  <a:srgbClr val="D40046"/>
                </a:solidFill>
              </a:rPr>
              <a:t>4. </a:t>
            </a:r>
          </a:p>
          <a:p>
            <a:r>
              <a:rPr lang="es-CL" b="1" dirty="0">
                <a:solidFill>
                  <a:schemeClr val="tx1">
                    <a:lumMod val="50000"/>
                    <a:lumOff val="50000"/>
                  </a:schemeClr>
                </a:solidFill>
              </a:rPr>
              <a:t>Principales hallazgos</a:t>
            </a:r>
          </a:p>
        </p:txBody>
      </p:sp>
      <p:sp>
        <p:nvSpPr>
          <p:cNvPr id="9" name="Elipse 8">
            <a:extLst>
              <a:ext uri="{FF2B5EF4-FFF2-40B4-BE49-F238E27FC236}">
                <a16:creationId xmlns:a16="http://schemas.microsoft.com/office/drawing/2014/main" id="{4298AE04-F8A5-8D4A-80ED-2334FA0A5149}"/>
              </a:ext>
            </a:extLst>
          </p:cNvPr>
          <p:cNvSpPr/>
          <p:nvPr/>
        </p:nvSpPr>
        <p:spPr>
          <a:xfrm>
            <a:off x="269350" y="2620209"/>
            <a:ext cx="365270" cy="365270"/>
          </a:xfrm>
          <a:prstGeom prst="ellipse">
            <a:avLst/>
          </a:prstGeom>
          <a:solidFill>
            <a:srgbClr val="03B29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10" name="Rectángulo 9">
            <a:extLst>
              <a:ext uri="{FF2B5EF4-FFF2-40B4-BE49-F238E27FC236}">
                <a16:creationId xmlns:a16="http://schemas.microsoft.com/office/drawing/2014/main" id="{53A28C0D-39AC-9D45-8569-F14A6A09F741}"/>
              </a:ext>
            </a:extLst>
          </p:cNvPr>
          <p:cNvSpPr/>
          <p:nvPr/>
        </p:nvSpPr>
        <p:spPr>
          <a:xfrm>
            <a:off x="269351" y="2516100"/>
            <a:ext cx="1718475" cy="1815882"/>
          </a:xfrm>
          <a:prstGeom prst="rect">
            <a:avLst/>
          </a:prstGeom>
        </p:spPr>
        <p:txBody>
          <a:bodyPr wrap="square">
            <a:spAutoFit/>
          </a:bodyPr>
          <a:lstStyle/>
          <a:p>
            <a:pPr>
              <a:buClr>
                <a:srgbClr val="3C54B4"/>
              </a:buClr>
            </a:pPr>
            <a:r>
              <a:rPr lang="es-CL" sz="2800" b="1" dirty="0">
                <a:solidFill>
                  <a:schemeClr val="bg1"/>
                </a:solidFill>
              </a:rPr>
              <a:t>4</a:t>
            </a:r>
          </a:p>
          <a:p>
            <a:r>
              <a:rPr lang="es-CL" sz="1200" dirty="0">
                <a:solidFill>
                  <a:schemeClr val="tx1">
                    <a:lumMod val="65000"/>
                    <a:lumOff val="35000"/>
                  </a:schemeClr>
                </a:solidFill>
              </a:rPr>
              <a:t>Hay una </a:t>
            </a:r>
            <a:r>
              <a:rPr lang="es-CL" sz="1200" b="1" dirty="0">
                <a:solidFill>
                  <a:schemeClr val="tx1">
                    <a:lumMod val="65000"/>
                    <a:lumOff val="35000"/>
                  </a:schemeClr>
                </a:solidFill>
              </a:rPr>
              <a:t>alta satisfacción </a:t>
            </a:r>
            <a:r>
              <a:rPr lang="es-CL" sz="1200" dirty="0">
                <a:solidFill>
                  <a:schemeClr val="tx1">
                    <a:lumMod val="65000"/>
                    <a:lumOff val="35000"/>
                  </a:schemeClr>
                </a:solidFill>
              </a:rPr>
              <a:t>con el accionar de los Equipos Educativos (Educadoras y/o Técnicos) y las estrategias pedagógicas implementadas</a:t>
            </a:r>
          </a:p>
        </p:txBody>
      </p:sp>
      <p:pic>
        <p:nvPicPr>
          <p:cNvPr id="11" name="Imagen 10" descr="Gráfico&#10;&#10;Descripción generada automáticamente">
            <a:extLst>
              <a:ext uri="{FF2B5EF4-FFF2-40B4-BE49-F238E27FC236}">
                <a16:creationId xmlns:a16="http://schemas.microsoft.com/office/drawing/2014/main" id="{7679C087-F4B9-5C4D-8F6C-5477564C564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36839" y="775436"/>
            <a:ext cx="5823212" cy="4191817"/>
          </a:xfrm>
          <a:prstGeom prst="rect">
            <a:avLst/>
          </a:prstGeom>
        </p:spPr>
      </p:pic>
      <p:sp>
        <p:nvSpPr>
          <p:cNvPr id="12" name="Rectángulo redondeado 11">
            <a:extLst>
              <a:ext uri="{FF2B5EF4-FFF2-40B4-BE49-F238E27FC236}">
                <a16:creationId xmlns:a16="http://schemas.microsoft.com/office/drawing/2014/main" id="{42195FEA-63E8-AD4B-A417-C9A2FECAE56F}"/>
              </a:ext>
            </a:extLst>
          </p:cNvPr>
          <p:cNvSpPr/>
          <p:nvPr/>
        </p:nvSpPr>
        <p:spPr>
          <a:xfrm>
            <a:off x="7267433" y="884568"/>
            <a:ext cx="1607217" cy="1420431"/>
          </a:xfrm>
          <a:prstGeom prst="round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13" name="CuadroTexto 12">
            <a:extLst>
              <a:ext uri="{FF2B5EF4-FFF2-40B4-BE49-F238E27FC236}">
                <a16:creationId xmlns:a16="http://schemas.microsoft.com/office/drawing/2014/main" id="{D5E5046F-E021-0641-B099-F3792779BB64}"/>
              </a:ext>
            </a:extLst>
          </p:cNvPr>
          <p:cNvSpPr txBox="1"/>
          <p:nvPr/>
        </p:nvSpPr>
        <p:spPr>
          <a:xfrm>
            <a:off x="7267433" y="920005"/>
            <a:ext cx="1545141" cy="1384995"/>
          </a:xfrm>
          <a:prstGeom prst="rect">
            <a:avLst/>
          </a:prstGeom>
          <a:noFill/>
        </p:spPr>
        <p:txBody>
          <a:bodyPr wrap="square" rtlCol="0">
            <a:spAutoFit/>
          </a:bodyPr>
          <a:lstStyle/>
          <a:p>
            <a:r>
              <a:rPr lang="es-CL" sz="1400" dirty="0">
                <a:solidFill>
                  <a:schemeClr val="tx1">
                    <a:lumMod val="65000"/>
                    <a:lumOff val="35000"/>
                  </a:schemeClr>
                </a:solidFill>
              </a:rPr>
              <a:t>Las familias </a:t>
            </a:r>
            <a:r>
              <a:rPr lang="es-CL" sz="1400" b="1" dirty="0">
                <a:solidFill>
                  <a:srgbClr val="03B29E"/>
                </a:solidFill>
              </a:rPr>
              <a:t>visualizan y valoran </a:t>
            </a:r>
            <a:r>
              <a:rPr lang="es-CL" sz="1400" dirty="0">
                <a:solidFill>
                  <a:schemeClr val="tx1">
                    <a:lumMod val="65000"/>
                    <a:lumOff val="35000"/>
                  </a:schemeClr>
                </a:solidFill>
              </a:rPr>
              <a:t>el trabajo realizado por los Equipos educativos</a:t>
            </a:r>
          </a:p>
        </p:txBody>
      </p:sp>
      <p:cxnSp>
        <p:nvCxnSpPr>
          <p:cNvPr id="15" name="Conector recto 14">
            <a:extLst>
              <a:ext uri="{FF2B5EF4-FFF2-40B4-BE49-F238E27FC236}">
                <a16:creationId xmlns:a16="http://schemas.microsoft.com/office/drawing/2014/main" id="{F3246093-BD20-734A-BC82-FD1FDB431B85}"/>
              </a:ext>
            </a:extLst>
          </p:cNvPr>
          <p:cNvCxnSpPr>
            <a:cxnSpLocks/>
          </p:cNvCxnSpPr>
          <p:nvPr/>
        </p:nvCxnSpPr>
        <p:spPr>
          <a:xfrm>
            <a:off x="2011680" y="906448"/>
            <a:ext cx="0" cy="3683629"/>
          </a:xfrm>
          <a:prstGeom prst="line">
            <a:avLst/>
          </a:prstGeom>
          <a:ln>
            <a:solidFill>
              <a:srgbClr val="14A58C"/>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1513331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header-pp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1561"/>
            <a:ext cx="9144000" cy="790575"/>
          </a:xfrm>
          <a:prstGeom prst="rect">
            <a:avLst/>
          </a:prstGeom>
        </p:spPr>
      </p:pic>
      <p:pic>
        <p:nvPicPr>
          <p:cNvPr id="17" name="Imagen 16" descr="foot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30524"/>
            <a:ext cx="9144000" cy="548640"/>
          </a:xfrm>
          <a:prstGeom prst="rect">
            <a:avLst/>
          </a:prstGeom>
        </p:spPr>
      </p:pic>
      <p:sp>
        <p:nvSpPr>
          <p:cNvPr id="5" name="Rectángulo redondeado 4">
            <a:extLst>
              <a:ext uri="{FF2B5EF4-FFF2-40B4-BE49-F238E27FC236}">
                <a16:creationId xmlns:a16="http://schemas.microsoft.com/office/drawing/2014/main" id="{8BB3E7F1-9B31-014F-B247-256D708EEFC9}"/>
              </a:ext>
            </a:extLst>
          </p:cNvPr>
          <p:cNvSpPr/>
          <p:nvPr/>
        </p:nvSpPr>
        <p:spPr>
          <a:xfrm>
            <a:off x="7129249" y="0"/>
            <a:ext cx="1828800" cy="572494"/>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pic>
        <p:nvPicPr>
          <p:cNvPr id="3" name="Imagen 2">
            <a:extLst>
              <a:ext uri="{FF2B5EF4-FFF2-40B4-BE49-F238E27FC236}">
                <a16:creationId xmlns:a16="http://schemas.microsoft.com/office/drawing/2014/main" id="{76790634-2092-3B4C-A2F1-9E30FD7ABEE8}"/>
              </a:ext>
            </a:extLst>
          </p:cNvPr>
          <p:cNvPicPr>
            <a:picLocks noChangeAspect="1"/>
          </p:cNvPicPr>
          <p:nvPr/>
        </p:nvPicPr>
        <p:blipFill>
          <a:blip r:embed="rId4"/>
          <a:stretch>
            <a:fillRect/>
          </a:stretch>
        </p:blipFill>
        <p:spPr>
          <a:xfrm>
            <a:off x="7212648" y="39755"/>
            <a:ext cx="1662002" cy="491214"/>
          </a:xfrm>
          <a:prstGeom prst="rect">
            <a:avLst/>
          </a:prstGeom>
        </p:spPr>
      </p:pic>
      <p:sp>
        <p:nvSpPr>
          <p:cNvPr id="8" name="CuadroTexto 7">
            <a:extLst>
              <a:ext uri="{FF2B5EF4-FFF2-40B4-BE49-F238E27FC236}">
                <a16:creationId xmlns:a16="http://schemas.microsoft.com/office/drawing/2014/main" id="{F230AC9E-D4FB-E14C-983D-CD60070DED6A}"/>
              </a:ext>
            </a:extLst>
          </p:cNvPr>
          <p:cNvSpPr txBox="1"/>
          <p:nvPr/>
        </p:nvSpPr>
        <p:spPr>
          <a:xfrm>
            <a:off x="269350" y="770004"/>
            <a:ext cx="1225495" cy="1384995"/>
          </a:xfrm>
          <a:prstGeom prst="rect">
            <a:avLst/>
          </a:prstGeom>
          <a:noFill/>
        </p:spPr>
        <p:txBody>
          <a:bodyPr wrap="square" rtlCol="0">
            <a:spAutoFit/>
          </a:bodyPr>
          <a:lstStyle/>
          <a:p>
            <a:r>
              <a:rPr lang="es-CL" sz="4800" dirty="0">
                <a:solidFill>
                  <a:srgbClr val="D40046"/>
                </a:solidFill>
              </a:rPr>
              <a:t>4. </a:t>
            </a:r>
          </a:p>
          <a:p>
            <a:r>
              <a:rPr lang="es-CL" b="1" dirty="0">
                <a:solidFill>
                  <a:schemeClr val="tx1">
                    <a:lumMod val="50000"/>
                    <a:lumOff val="50000"/>
                  </a:schemeClr>
                </a:solidFill>
              </a:rPr>
              <a:t>Principales hallazgos</a:t>
            </a:r>
          </a:p>
        </p:txBody>
      </p:sp>
      <p:sp>
        <p:nvSpPr>
          <p:cNvPr id="9" name="Elipse 8">
            <a:extLst>
              <a:ext uri="{FF2B5EF4-FFF2-40B4-BE49-F238E27FC236}">
                <a16:creationId xmlns:a16="http://schemas.microsoft.com/office/drawing/2014/main" id="{074DE289-1BA9-5345-9232-A2E64DD41906}"/>
              </a:ext>
            </a:extLst>
          </p:cNvPr>
          <p:cNvSpPr/>
          <p:nvPr/>
        </p:nvSpPr>
        <p:spPr>
          <a:xfrm>
            <a:off x="269350" y="2620209"/>
            <a:ext cx="365270" cy="365270"/>
          </a:xfrm>
          <a:prstGeom prst="ellipse">
            <a:avLst/>
          </a:prstGeom>
          <a:solidFill>
            <a:srgbClr val="03B29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10" name="Rectángulo 9">
            <a:extLst>
              <a:ext uri="{FF2B5EF4-FFF2-40B4-BE49-F238E27FC236}">
                <a16:creationId xmlns:a16="http://schemas.microsoft.com/office/drawing/2014/main" id="{0E84A833-4037-6145-B4F1-7A1FF6549C8E}"/>
              </a:ext>
            </a:extLst>
          </p:cNvPr>
          <p:cNvSpPr/>
          <p:nvPr/>
        </p:nvSpPr>
        <p:spPr>
          <a:xfrm>
            <a:off x="269351" y="2516100"/>
            <a:ext cx="1718475" cy="1815882"/>
          </a:xfrm>
          <a:prstGeom prst="rect">
            <a:avLst/>
          </a:prstGeom>
        </p:spPr>
        <p:txBody>
          <a:bodyPr wrap="square">
            <a:spAutoFit/>
          </a:bodyPr>
          <a:lstStyle/>
          <a:p>
            <a:pPr>
              <a:buClr>
                <a:srgbClr val="3C54B4"/>
              </a:buClr>
            </a:pPr>
            <a:r>
              <a:rPr lang="es-CL" sz="2800" b="1" dirty="0">
                <a:solidFill>
                  <a:schemeClr val="bg1"/>
                </a:solidFill>
              </a:rPr>
              <a:t>4</a:t>
            </a:r>
          </a:p>
          <a:p>
            <a:r>
              <a:rPr lang="es-CL" sz="1200" dirty="0">
                <a:solidFill>
                  <a:schemeClr val="tx1">
                    <a:lumMod val="65000"/>
                    <a:lumOff val="35000"/>
                  </a:schemeClr>
                </a:solidFill>
              </a:rPr>
              <a:t>Hay una </a:t>
            </a:r>
            <a:r>
              <a:rPr lang="es-CL" sz="1200" b="1" dirty="0">
                <a:solidFill>
                  <a:schemeClr val="tx1">
                    <a:lumMod val="65000"/>
                    <a:lumOff val="35000"/>
                  </a:schemeClr>
                </a:solidFill>
              </a:rPr>
              <a:t>alta satisfacción </a:t>
            </a:r>
            <a:r>
              <a:rPr lang="es-CL" sz="1200" dirty="0">
                <a:solidFill>
                  <a:schemeClr val="tx1">
                    <a:lumMod val="65000"/>
                    <a:lumOff val="35000"/>
                  </a:schemeClr>
                </a:solidFill>
              </a:rPr>
              <a:t>con el accionar de los Equipos Educativos (Educadoras y/o Técnicos) y las estrategias pedagógicas implementadas</a:t>
            </a:r>
          </a:p>
        </p:txBody>
      </p:sp>
      <p:pic>
        <p:nvPicPr>
          <p:cNvPr id="11" name="Imagen 10" descr="Gráfico, Gráfico de cajas y bigotes&#10;&#10;Descripción generada automáticamente">
            <a:extLst>
              <a:ext uri="{FF2B5EF4-FFF2-40B4-BE49-F238E27FC236}">
                <a16:creationId xmlns:a16="http://schemas.microsoft.com/office/drawing/2014/main" id="{975A3313-C811-084A-B116-17293A06D91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33348" y="790575"/>
            <a:ext cx="6306351" cy="3002616"/>
          </a:xfrm>
          <a:prstGeom prst="rect">
            <a:avLst/>
          </a:prstGeom>
        </p:spPr>
      </p:pic>
      <p:sp>
        <p:nvSpPr>
          <p:cNvPr id="12" name="Rectángulo redondeado 11">
            <a:extLst>
              <a:ext uri="{FF2B5EF4-FFF2-40B4-BE49-F238E27FC236}">
                <a16:creationId xmlns:a16="http://schemas.microsoft.com/office/drawing/2014/main" id="{455F8DEE-0005-4443-BB2D-F31C9FD96150}"/>
              </a:ext>
            </a:extLst>
          </p:cNvPr>
          <p:cNvSpPr/>
          <p:nvPr/>
        </p:nvSpPr>
        <p:spPr>
          <a:xfrm>
            <a:off x="2321781" y="3653225"/>
            <a:ext cx="2927616" cy="1220890"/>
          </a:xfrm>
          <a:prstGeom prst="round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13" name="CuadroTexto 12">
            <a:extLst>
              <a:ext uri="{FF2B5EF4-FFF2-40B4-BE49-F238E27FC236}">
                <a16:creationId xmlns:a16="http://schemas.microsoft.com/office/drawing/2014/main" id="{41BCF079-F819-0B45-9AED-3AF8C62E54D6}"/>
              </a:ext>
            </a:extLst>
          </p:cNvPr>
          <p:cNvSpPr txBox="1"/>
          <p:nvPr/>
        </p:nvSpPr>
        <p:spPr>
          <a:xfrm>
            <a:off x="2383856" y="3688661"/>
            <a:ext cx="2927616" cy="1200329"/>
          </a:xfrm>
          <a:prstGeom prst="rect">
            <a:avLst/>
          </a:prstGeom>
          <a:noFill/>
        </p:spPr>
        <p:txBody>
          <a:bodyPr wrap="square" rtlCol="0">
            <a:spAutoFit/>
          </a:bodyPr>
          <a:lstStyle/>
          <a:p>
            <a:r>
              <a:rPr lang="es-CL" sz="1400" b="1" dirty="0">
                <a:solidFill>
                  <a:srgbClr val="03B29E"/>
                </a:solidFill>
              </a:rPr>
              <a:t>Alta satisfacción </a:t>
            </a:r>
            <a:r>
              <a:rPr lang="es-CL" sz="1400" dirty="0">
                <a:solidFill>
                  <a:schemeClr val="tx1">
                    <a:lumMod val="65000"/>
                    <a:lumOff val="35000"/>
                  </a:schemeClr>
                </a:solidFill>
              </a:rPr>
              <a:t>con las actividades pedagógicas (satisfacción total 81,4%), tanto en aquellas dirigidas a apoderados/as (81,2%), como con las dirigidas a niños y niñas (80,1%). </a:t>
            </a:r>
          </a:p>
        </p:txBody>
      </p:sp>
      <p:sp>
        <p:nvSpPr>
          <p:cNvPr id="6" name="CuadroTexto 5">
            <a:extLst>
              <a:ext uri="{FF2B5EF4-FFF2-40B4-BE49-F238E27FC236}">
                <a16:creationId xmlns:a16="http://schemas.microsoft.com/office/drawing/2014/main" id="{4EB63D40-F26F-024F-AB92-EB729C701CE8}"/>
              </a:ext>
            </a:extLst>
          </p:cNvPr>
          <p:cNvSpPr txBox="1"/>
          <p:nvPr/>
        </p:nvSpPr>
        <p:spPr>
          <a:xfrm>
            <a:off x="5478449" y="3793191"/>
            <a:ext cx="3172570" cy="769441"/>
          </a:xfrm>
          <a:prstGeom prst="rect">
            <a:avLst/>
          </a:prstGeom>
          <a:noFill/>
        </p:spPr>
        <p:txBody>
          <a:bodyPr wrap="square" rtlCol="0">
            <a:spAutoFit/>
          </a:bodyPr>
          <a:lstStyle/>
          <a:p>
            <a:r>
              <a:rPr lang="es-CL" sz="1100" u="sng" dirty="0">
                <a:solidFill>
                  <a:schemeClr val="tx1">
                    <a:lumMod val="65000"/>
                    <a:lumOff val="35000"/>
                  </a:schemeClr>
                </a:solidFill>
              </a:rPr>
              <a:t>Nota metodológica:</a:t>
            </a:r>
          </a:p>
          <a:p>
            <a:r>
              <a:rPr lang="es-CL" sz="1100" dirty="0">
                <a:solidFill>
                  <a:schemeClr val="tx1">
                    <a:lumMod val="65000"/>
                    <a:lumOff val="35000"/>
                  </a:schemeClr>
                </a:solidFill>
              </a:rPr>
              <a:t>Índice promedio, construido luego de análisis factoriales confirmatorios de una pregunta de un total de 13 tipos de actividades.</a:t>
            </a:r>
          </a:p>
        </p:txBody>
      </p:sp>
      <p:cxnSp>
        <p:nvCxnSpPr>
          <p:cNvPr id="18" name="Conector recto 17">
            <a:extLst>
              <a:ext uri="{FF2B5EF4-FFF2-40B4-BE49-F238E27FC236}">
                <a16:creationId xmlns:a16="http://schemas.microsoft.com/office/drawing/2014/main" id="{F2FDF022-3118-7F4D-A32E-C41C10DA7FB1}"/>
              </a:ext>
            </a:extLst>
          </p:cNvPr>
          <p:cNvCxnSpPr>
            <a:cxnSpLocks/>
          </p:cNvCxnSpPr>
          <p:nvPr/>
        </p:nvCxnSpPr>
        <p:spPr>
          <a:xfrm>
            <a:off x="2011680" y="906448"/>
            <a:ext cx="0" cy="3683629"/>
          </a:xfrm>
          <a:prstGeom prst="line">
            <a:avLst/>
          </a:prstGeom>
          <a:ln>
            <a:solidFill>
              <a:srgbClr val="14A58C"/>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714323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header-pp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1561"/>
            <a:ext cx="9144000" cy="790575"/>
          </a:xfrm>
          <a:prstGeom prst="rect">
            <a:avLst/>
          </a:prstGeom>
        </p:spPr>
      </p:pic>
      <p:pic>
        <p:nvPicPr>
          <p:cNvPr id="17" name="Imagen 16" descr="foot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30524"/>
            <a:ext cx="9144000" cy="548640"/>
          </a:xfrm>
          <a:prstGeom prst="rect">
            <a:avLst/>
          </a:prstGeom>
        </p:spPr>
      </p:pic>
      <p:sp>
        <p:nvSpPr>
          <p:cNvPr id="5" name="Rectángulo redondeado 4">
            <a:extLst>
              <a:ext uri="{FF2B5EF4-FFF2-40B4-BE49-F238E27FC236}">
                <a16:creationId xmlns:a16="http://schemas.microsoft.com/office/drawing/2014/main" id="{8BB3E7F1-9B31-014F-B247-256D708EEFC9}"/>
              </a:ext>
            </a:extLst>
          </p:cNvPr>
          <p:cNvSpPr/>
          <p:nvPr/>
        </p:nvSpPr>
        <p:spPr>
          <a:xfrm>
            <a:off x="7129249" y="0"/>
            <a:ext cx="1828800" cy="572494"/>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pic>
        <p:nvPicPr>
          <p:cNvPr id="3" name="Imagen 2">
            <a:extLst>
              <a:ext uri="{FF2B5EF4-FFF2-40B4-BE49-F238E27FC236}">
                <a16:creationId xmlns:a16="http://schemas.microsoft.com/office/drawing/2014/main" id="{76790634-2092-3B4C-A2F1-9E30FD7ABEE8}"/>
              </a:ext>
            </a:extLst>
          </p:cNvPr>
          <p:cNvPicPr>
            <a:picLocks noChangeAspect="1"/>
          </p:cNvPicPr>
          <p:nvPr/>
        </p:nvPicPr>
        <p:blipFill>
          <a:blip r:embed="rId4"/>
          <a:stretch>
            <a:fillRect/>
          </a:stretch>
        </p:blipFill>
        <p:spPr>
          <a:xfrm>
            <a:off x="7212648" y="39755"/>
            <a:ext cx="1662002" cy="491214"/>
          </a:xfrm>
          <a:prstGeom prst="rect">
            <a:avLst/>
          </a:prstGeom>
        </p:spPr>
      </p:pic>
      <p:sp>
        <p:nvSpPr>
          <p:cNvPr id="7" name="CuadroTexto 6">
            <a:extLst>
              <a:ext uri="{FF2B5EF4-FFF2-40B4-BE49-F238E27FC236}">
                <a16:creationId xmlns:a16="http://schemas.microsoft.com/office/drawing/2014/main" id="{0468CE07-F756-2C4A-82C4-4EC93701993F}"/>
              </a:ext>
            </a:extLst>
          </p:cNvPr>
          <p:cNvSpPr txBox="1"/>
          <p:nvPr/>
        </p:nvSpPr>
        <p:spPr>
          <a:xfrm>
            <a:off x="438314" y="1230403"/>
            <a:ext cx="1565415" cy="584775"/>
          </a:xfrm>
          <a:prstGeom prst="rect">
            <a:avLst/>
          </a:prstGeom>
          <a:noFill/>
        </p:spPr>
        <p:txBody>
          <a:bodyPr wrap="square" rtlCol="0">
            <a:spAutoFit/>
          </a:bodyPr>
          <a:lstStyle/>
          <a:p>
            <a:r>
              <a:rPr lang="es-CL" sz="3200" b="1" dirty="0">
                <a:solidFill>
                  <a:srgbClr val="3D69B1"/>
                </a:solidFill>
              </a:rPr>
              <a:t>Índice</a:t>
            </a:r>
            <a:endParaRPr lang="es-CL" sz="3200" dirty="0">
              <a:solidFill>
                <a:srgbClr val="3D69B1"/>
              </a:solidFill>
              <a:latin typeface="+mj-lt"/>
            </a:endParaRPr>
          </a:p>
        </p:txBody>
      </p:sp>
      <p:sp>
        <p:nvSpPr>
          <p:cNvPr id="2" name="CuadroTexto 1">
            <a:extLst>
              <a:ext uri="{FF2B5EF4-FFF2-40B4-BE49-F238E27FC236}">
                <a16:creationId xmlns:a16="http://schemas.microsoft.com/office/drawing/2014/main" id="{125E1793-E43E-2245-A0C2-C333F8949B06}"/>
              </a:ext>
            </a:extLst>
          </p:cNvPr>
          <p:cNvSpPr txBox="1"/>
          <p:nvPr/>
        </p:nvSpPr>
        <p:spPr>
          <a:xfrm>
            <a:off x="438314" y="1962862"/>
            <a:ext cx="1174807" cy="1384995"/>
          </a:xfrm>
          <a:prstGeom prst="rect">
            <a:avLst/>
          </a:prstGeom>
          <a:noFill/>
        </p:spPr>
        <p:txBody>
          <a:bodyPr wrap="square" rtlCol="0">
            <a:spAutoFit/>
          </a:bodyPr>
          <a:lstStyle/>
          <a:p>
            <a:r>
              <a:rPr lang="es-CL" sz="4800" dirty="0">
                <a:solidFill>
                  <a:srgbClr val="D40046"/>
                </a:solidFill>
              </a:rPr>
              <a:t>1. </a:t>
            </a:r>
          </a:p>
          <a:p>
            <a:r>
              <a:rPr lang="es-CL" b="1" dirty="0">
                <a:solidFill>
                  <a:schemeClr val="tx1">
                    <a:lumMod val="50000"/>
                    <a:lumOff val="50000"/>
                  </a:schemeClr>
                </a:solidFill>
              </a:rPr>
              <a:t>Objetivos</a:t>
            </a:r>
          </a:p>
          <a:p>
            <a:endParaRPr lang="es-CL" dirty="0"/>
          </a:p>
        </p:txBody>
      </p:sp>
      <p:sp>
        <p:nvSpPr>
          <p:cNvPr id="9" name="CuadroTexto 8">
            <a:extLst>
              <a:ext uri="{FF2B5EF4-FFF2-40B4-BE49-F238E27FC236}">
                <a16:creationId xmlns:a16="http://schemas.microsoft.com/office/drawing/2014/main" id="{658D7328-80AC-8348-9D5B-D3D0580A502A}"/>
              </a:ext>
            </a:extLst>
          </p:cNvPr>
          <p:cNvSpPr txBox="1"/>
          <p:nvPr/>
        </p:nvSpPr>
        <p:spPr>
          <a:xfrm>
            <a:off x="1812895" y="1962862"/>
            <a:ext cx="1513733" cy="1661993"/>
          </a:xfrm>
          <a:prstGeom prst="rect">
            <a:avLst/>
          </a:prstGeom>
          <a:noFill/>
        </p:spPr>
        <p:txBody>
          <a:bodyPr wrap="square" rtlCol="0">
            <a:spAutoFit/>
          </a:bodyPr>
          <a:lstStyle/>
          <a:p>
            <a:r>
              <a:rPr lang="es-CL" sz="4800" dirty="0">
                <a:solidFill>
                  <a:srgbClr val="D40046"/>
                </a:solidFill>
              </a:rPr>
              <a:t>2.</a:t>
            </a:r>
            <a:r>
              <a:rPr lang="es-CL" sz="4800" dirty="0"/>
              <a:t> </a:t>
            </a:r>
            <a:r>
              <a:rPr lang="es-CL" b="1" dirty="0">
                <a:solidFill>
                  <a:schemeClr val="tx1">
                    <a:lumMod val="50000"/>
                    <a:lumOff val="50000"/>
                  </a:schemeClr>
                </a:solidFill>
              </a:rPr>
              <a:t>Metodología</a:t>
            </a:r>
          </a:p>
          <a:p>
            <a:r>
              <a:rPr lang="es-CL" b="1" dirty="0">
                <a:solidFill>
                  <a:schemeClr val="tx1">
                    <a:lumMod val="50000"/>
                    <a:lumOff val="50000"/>
                  </a:schemeClr>
                </a:solidFill>
              </a:rPr>
              <a:t>mixta</a:t>
            </a:r>
          </a:p>
          <a:p>
            <a:endParaRPr lang="es-CL" dirty="0"/>
          </a:p>
        </p:txBody>
      </p:sp>
      <p:sp>
        <p:nvSpPr>
          <p:cNvPr id="10" name="CuadroTexto 9">
            <a:extLst>
              <a:ext uri="{FF2B5EF4-FFF2-40B4-BE49-F238E27FC236}">
                <a16:creationId xmlns:a16="http://schemas.microsoft.com/office/drawing/2014/main" id="{B60920BA-D8A8-4F46-AC32-2F54AE336A75}"/>
              </a:ext>
            </a:extLst>
          </p:cNvPr>
          <p:cNvSpPr txBox="1"/>
          <p:nvPr/>
        </p:nvSpPr>
        <p:spPr>
          <a:xfrm>
            <a:off x="3492606" y="1962862"/>
            <a:ext cx="1699596" cy="1938992"/>
          </a:xfrm>
          <a:prstGeom prst="rect">
            <a:avLst/>
          </a:prstGeom>
          <a:noFill/>
        </p:spPr>
        <p:txBody>
          <a:bodyPr wrap="square" rtlCol="0">
            <a:spAutoFit/>
          </a:bodyPr>
          <a:lstStyle/>
          <a:p>
            <a:r>
              <a:rPr lang="es-CL" sz="4800" dirty="0">
                <a:solidFill>
                  <a:srgbClr val="D40046"/>
                </a:solidFill>
              </a:rPr>
              <a:t>3.</a:t>
            </a:r>
            <a:r>
              <a:rPr lang="es-CL" sz="4800" dirty="0"/>
              <a:t> </a:t>
            </a:r>
            <a:r>
              <a:rPr lang="es-CL" b="1" dirty="0">
                <a:solidFill>
                  <a:schemeClr val="tx1">
                    <a:lumMod val="50000"/>
                    <a:lumOff val="50000"/>
                  </a:schemeClr>
                </a:solidFill>
              </a:rPr>
              <a:t>Caracterización de encuestados y entrevistados</a:t>
            </a:r>
          </a:p>
          <a:p>
            <a:endParaRPr lang="es-CL" dirty="0"/>
          </a:p>
        </p:txBody>
      </p:sp>
      <p:sp>
        <p:nvSpPr>
          <p:cNvPr id="11" name="CuadroTexto 10">
            <a:extLst>
              <a:ext uri="{FF2B5EF4-FFF2-40B4-BE49-F238E27FC236}">
                <a16:creationId xmlns:a16="http://schemas.microsoft.com/office/drawing/2014/main" id="{06D46CD7-3582-E749-96B6-F2E9DD5E77E9}"/>
              </a:ext>
            </a:extLst>
          </p:cNvPr>
          <p:cNvSpPr txBox="1"/>
          <p:nvPr/>
        </p:nvSpPr>
        <p:spPr>
          <a:xfrm>
            <a:off x="5411862" y="1962862"/>
            <a:ext cx="1517711" cy="1661993"/>
          </a:xfrm>
          <a:prstGeom prst="rect">
            <a:avLst/>
          </a:prstGeom>
          <a:noFill/>
        </p:spPr>
        <p:txBody>
          <a:bodyPr wrap="square" rtlCol="0">
            <a:spAutoFit/>
          </a:bodyPr>
          <a:lstStyle/>
          <a:p>
            <a:r>
              <a:rPr lang="es-CL" sz="4800" dirty="0">
                <a:solidFill>
                  <a:srgbClr val="D40046"/>
                </a:solidFill>
              </a:rPr>
              <a:t>4.</a:t>
            </a:r>
            <a:r>
              <a:rPr lang="es-CL" sz="4800" dirty="0"/>
              <a:t> </a:t>
            </a:r>
          </a:p>
          <a:p>
            <a:r>
              <a:rPr lang="es-CL" b="1" dirty="0">
                <a:solidFill>
                  <a:schemeClr val="tx1">
                    <a:lumMod val="50000"/>
                    <a:lumOff val="50000"/>
                  </a:schemeClr>
                </a:solidFill>
              </a:rPr>
              <a:t>Principales hallazgos</a:t>
            </a:r>
          </a:p>
          <a:p>
            <a:endParaRPr lang="es-CL" dirty="0"/>
          </a:p>
        </p:txBody>
      </p:sp>
      <p:sp>
        <p:nvSpPr>
          <p:cNvPr id="12" name="CuadroTexto 11">
            <a:extLst>
              <a:ext uri="{FF2B5EF4-FFF2-40B4-BE49-F238E27FC236}">
                <a16:creationId xmlns:a16="http://schemas.microsoft.com/office/drawing/2014/main" id="{C5D10BD9-6993-6F42-ADC1-F540B165B644}"/>
              </a:ext>
            </a:extLst>
          </p:cNvPr>
          <p:cNvSpPr txBox="1"/>
          <p:nvPr/>
        </p:nvSpPr>
        <p:spPr>
          <a:xfrm>
            <a:off x="6928572" y="1962862"/>
            <a:ext cx="1946078" cy="1384995"/>
          </a:xfrm>
          <a:prstGeom prst="rect">
            <a:avLst/>
          </a:prstGeom>
          <a:noFill/>
        </p:spPr>
        <p:txBody>
          <a:bodyPr wrap="square" rtlCol="0">
            <a:spAutoFit/>
          </a:bodyPr>
          <a:lstStyle/>
          <a:p>
            <a:r>
              <a:rPr lang="es-CL" sz="4800" dirty="0">
                <a:solidFill>
                  <a:srgbClr val="D40046"/>
                </a:solidFill>
              </a:rPr>
              <a:t>5.</a:t>
            </a:r>
            <a:r>
              <a:rPr lang="es-CL" dirty="0"/>
              <a:t> </a:t>
            </a:r>
            <a:r>
              <a:rPr lang="es-CL" b="1" dirty="0">
                <a:solidFill>
                  <a:schemeClr val="tx1">
                    <a:lumMod val="50000"/>
                    <a:lumOff val="50000"/>
                  </a:schemeClr>
                </a:solidFill>
              </a:rPr>
              <a:t>Recomendaciones</a:t>
            </a:r>
          </a:p>
          <a:p>
            <a:endParaRPr lang="es-CL" dirty="0"/>
          </a:p>
        </p:txBody>
      </p:sp>
      <p:cxnSp>
        <p:nvCxnSpPr>
          <p:cNvPr id="13" name="Conector recto 12">
            <a:extLst>
              <a:ext uri="{FF2B5EF4-FFF2-40B4-BE49-F238E27FC236}">
                <a16:creationId xmlns:a16="http://schemas.microsoft.com/office/drawing/2014/main" id="{4DF9B1E6-D3AD-614F-AFA9-689F9765A353}"/>
              </a:ext>
            </a:extLst>
          </p:cNvPr>
          <p:cNvCxnSpPr>
            <a:cxnSpLocks/>
          </p:cNvCxnSpPr>
          <p:nvPr/>
        </p:nvCxnSpPr>
        <p:spPr>
          <a:xfrm>
            <a:off x="438314" y="1941167"/>
            <a:ext cx="0" cy="2265073"/>
          </a:xfrm>
          <a:prstGeom prst="line">
            <a:avLst/>
          </a:prstGeom>
          <a:ln>
            <a:solidFill>
              <a:srgbClr val="14A58C"/>
            </a:solidFill>
          </a:ln>
        </p:spPr>
        <p:style>
          <a:lnRef idx="1">
            <a:schemeClr val="accent6"/>
          </a:lnRef>
          <a:fillRef idx="0">
            <a:schemeClr val="accent6"/>
          </a:fillRef>
          <a:effectRef idx="0">
            <a:schemeClr val="accent6"/>
          </a:effectRef>
          <a:fontRef idx="minor">
            <a:schemeClr val="tx1"/>
          </a:fontRef>
        </p:style>
      </p:cxnSp>
      <p:cxnSp>
        <p:nvCxnSpPr>
          <p:cNvPr id="14" name="Conector recto 13">
            <a:extLst>
              <a:ext uri="{FF2B5EF4-FFF2-40B4-BE49-F238E27FC236}">
                <a16:creationId xmlns:a16="http://schemas.microsoft.com/office/drawing/2014/main" id="{140C3A3D-3E2C-814D-937E-763421AFAF78}"/>
              </a:ext>
            </a:extLst>
          </p:cNvPr>
          <p:cNvCxnSpPr>
            <a:cxnSpLocks/>
          </p:cNvCxnSpPr>
          <p:nvPr/>
        </p:nvCxnSpPr>
        <p:spPr>
          <a:xfrm>
            <a:off x="1837346" y="1941167"/>
            <a:ext cx="0" cy="2265073"/>
          </a:xfrm>
          <a:prstGeom prst="line">
            <a:avLst/>
          </a:prstGeom>
          <a:ln>
            <a:solidFill>
              <a:srgbClr val="14A58C"/>
            </a:solidFill>
          </a:ln>
        </p:spPr>
        <p:style>
          <a:lnRef idx="1">
            <a:schemeClr val="accent6"/>
          </a:lnRef>
          <a:fillRef idx="0">
            <a:schemeClr val="accent6"/>
          </a:fillRef>
          <a:effectRef idx="0">
            <a:schemeClr val="accent6"/>
          </a:effectRef>
          <a:fontRef idx="minor">
            <a:schemeClr val="tx1"/>
          </a:fontRef>
        </p:style>
      </p:cxnSp>
      <p:cxnSp>
        <p:nvCxnSpPr>
          <p:cNvPr id="15" name="Conector recto 14">
            <a:extLst>
              <a:ext uri="{FF2B5EF4-FFF2-40B4-BE49-F238E27FC236}">
                <a16:creationId xmlns:a16="http://schemas.microsoft.com/office/drawing/2014/main" id="{D644C712-BC87-D742-B6B0-970BC333387C}"/>
              </a:ext>
            </a:extLst>
          </p:cNvPr>
          <p:cNvCxnSpPr>
            <a:cxnSpLocks/>
          </p:cNvCxnSpPr>
          <p:nvPr/>
        </p:nvCxnSpPr>
        <p:spPr>
          <a:xfrm>
            <a:off x="3474122" y="1941167"/>
            <a:ext cx="0" cy="2265073"/>
          </a:xfrm>
          <a:prstGeom prst="line">
            <a:avLst/>
          </a:prstGeom>
          <a:ln>
            <a:solidFill>
              <a:srgbClr val="14A58C"/>
            </a:solidFill>
          </a:ln>
        </p:spPr>
        <p:style>
          <a:lnRef idx="1">
            <a:schemeClr val="accent6"/>
          </a:lnRef>
          <a:fillRef idx="0">
            <a:schemeClr val="accent6"/>
          </a:fillRef>
          <a:effectRef idx="0">
            <a:schemeClr val="accent6"/>
          </a:effectRef>
          <a:fontRef idx="minor">
            <a:schemeClr val="tx1"/>
          </a:fontRef>
        </p:style>
      </p:cxnSp>
      <p:cxnSp>
        <p:nvCxnSpPr>
          <p:cNvPr id="16" name="Conector recto 15">
            <a:extLst>
              <a:ext uri="{FF2B5EF4-FFF2-40B4-BE49-F238E27FC236}">
                <a16:creationId xmlns:a16="http://schemas.microsoft.com/office/drawing/2014/main" id="{8C0549A2-7359-D34A-A2F2-69E84136E916}"/>
              </a:ext>
            </a:extLst>
          </p:cNvPr>
          <p:cNvCxnSpPr>
            <a:cxnSpLocks/>
          </p:cNvCxnSpPr>
          <p:nvPr/>
        </p:nvCxnSpPr>
        <p:spPr>
          <a:xfrm>
            <a:off x="5357786" y="1941167"/>
            <a:ext cx="0" cy="2265073"/>
          </a:xfrm>
          <a:prstGeom prst="line">
            <a:avLst/>
          </a:prstGeom>
          <a:ln>
            <a:solidFill>
              <a:srgbClr val="14A58C"/>
            </a:solidFill>
          </a:ln>
        </p:spPr>
        <p:style>
          <a:lnRef idx="1">
            <a:schemeClr val="accent6"/>
          </a:lnRef>
          <a:fillRef idx="0">
            <a:schemeClr val="accent6"/>
          </a:fillRef>
          <a:effectRef idx="0">
            <a:schemeClr val="accent6"/>
          </a:effectRef>
          <a:fontRef idx="minor">
            <a:schemeClr val="tx1"/>
          </a:fontRef>
        </p:style>
      </p:cxnSp>
      <p:cxnSp>
        <p:nvCxnSpPr>
          <p:cNvPr id="18" name="Conector recto 17">
            <a:extLst>
              <a:ext uri="{FF2B5EF4-FFF2-40B4-BE49-F238E27FC236}">
                <a16:creationId xmlns:a16="http://schemas.microsoft.com/office/drawing/2014/main" id="{EFD2DC44-7C0F-2A43-8448-E382B006BC9C}"/>
              </a:ext>
            </a:extLst>
          </p:cNvPr>
          <p:cNvCxnSpPr>
            <a:cxnSpLocks/>
          </p:cNvCxnSpPr>
          <p:nvPr/>
        </p:nvCxnSpPr>
        <p:spPr>
          <a:xfrm>
            <a:off x="6893978" y="1941167"/>
            <a:ext cx="0" cy="2265073"/>
          </a:xfrm>
          <a:prstGeom prst="line">
            <a:avLst/>
          </a:prstGeom>
          <a:ln>
            <a:solidFill>
              <a:srgbClr val="14A58C"/>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6862906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header-pp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1561"/>
            <a:ext cx="9144000" cy="790575"/>
          </a:xfrm>
          <a:prstGeom prst="rect">
            <a:avLst/>
          </a:prstGeom>
        </p:spPr>
      </p:pic>
      <p:pic>
        <p:nvPicPr>
          <p:cNvPr id="17" name="Imagen 16" descr="foot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30524"/>
            <a:ext cx="9144000" cy="548640"/>
          </a:xfrm>
          <a:prstGeom prst="rect">
            <a:avLst/>
          </a:prstGeom>
        </p:spPr>
      </p:pic>
      <p:sp>
        <p:nvSpPr>
          <p:cNvPr id="5" name="Rectángulo redondeado 4">
            <a:extLst>
              <a:ext uri="{FF2B5EF4-FFF2-40B4-BE49-F238E27FC236}">
                <a16:creationId xmlns:a16="http://schemas.microsoft.com/office/drawing/2014/main" id="{8BB3E7F1-9B31-014F-B247-256D708EEFC9}"/>
              </a:ext>
            </a:extLst>
          </p:cNvPr>
          <p:cNvSpPr/>
          <p:nvPr/>
        </p:nvSpPr>
        <p:spPr>
          <a:xfrm>
            <a:off x="7129249" y="0"/>
            <a:ext cx="1828800" cy="572494"/>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pic>
        <p:nvPicPr>
          <p:cNvPr id="3" name="Imagen 2">
            <a:extLst>
              <a:ext uri="{FF2B5EF4-FFF2-40B4-BE49-F238E27FC236}">
                <a16:creationId xmlns:a16="http://schemas.microsoft.com/office/drawing/2014/main" id="{76790634-2092-3B4C-A2F1-9E30FD7ABEE8}"/>
              </a:ext>
            </a:extLst>
          </p:cNvPr>
          <p:cNvPicPr>
            <a:picLocks noChangeAspect="1"/>
          </p:cNvPicPr>
          <p:nvPr/>
        </p:nvPicPr>
        <p:blipFill>
          <a:blip r:embed="rId4"/>
          <a:stretch>
            <a:fillRect/>
          </a:stretch>
        </p:blipFill>
        <p:spPr>
          <a:xfrm>
            <a:off x="7212648" y="39755"/>
            <a:ext cx="1662002" cy="491214"/>
          </a:xfrm>
          <a:prstGeom prst="rect">
            <a:avLst/>
          </a:prstGeom>
        </p:spPr>
      </p:pic>
      <p:sp>
        <p:nvSpPr>
          <p:cNvPr id="8" name="CuadroTexto 7">
            <a:extLst>
              <a:ext uri="{FF2B5EF4-FFF2-40B4-BE49-F238E27FC236}">
                <a16:creationId xmlns:a16="http://schemas.microsoft.com/office/drawing/2014/main" id="{AB906C92-ABA6-3E47-B48A-A86C0DEB2D2D}"/>
              </a:ext>
            </a:extLst>
          </p:cNvPr>
          <p:cNvSpPr txBox="1"/>
          <p:nvPr/>
        </p:nvSpPr>
        <p:spPr>
          <a:xfrm>
            <a:off x="269350" y="770004"/>
            <a:ext cx="1225495" cy="1384995"/>
          </a:xfrm>
          <a:prstGeom prst="rect">
            <a:avLst/>
          </a:prstGeom>
          <a:noFill/>
        </p:spPr>
        <p:txBody>
          <a:bodyPr wrap="square" rtlCol="0">
            <a:spAutoFit/>
          </a:bodyPr>
          <a:lstStyle/>
          <a:p>
            <a:r>
              <a:rPr lang="es-CL" sz="4800" dirty="0">
                <a:solidFill>
                  <a:srgbClr val="D40046"/>
                </a:solidFill>
              </a:rPr>
              <a:t>4. </a:t>
            </a:r>
          </a:p>
          <a:p>
            <a:r>
              <a:rPr lang="es-CL" b="1" dirty="0">
                <a:solidFill>
                  <a:schemeClr val="tx1">
                    <a:lumMod val="50000"/>
                    <a:lumOff val="50000"/>
                  </a:schemeClr>
                </a:solidFill>
              </a:rPr>
              <a:t>Principales hallazgos</a:t>
            </a:r>
          </a:p>
        </p:txBody>
      </p:sp>
      <p:sp>
        <p:nvSpPr>
          <p:cNvPr id="9" name="Elipse 8">
            <a:extLst>
              <a:ext uri="{FF2B5EF4-FFF2-40B4-BE49-F238E27FC236}">
                <a16:creationId xmlns:a16="http://schemas.microsoft.com/office/drawing/2014/main" id="{5D7205FD-21DB-5C48-88CB-81A1663027D1}"/>
              </a:ext>
            </a:extLst>
          </p:cNvPr>
          <p:cNvSpPr/>
          <p:nvPr/>
        </p:nvSpPr>
        <p:spPr>
          <a:xfrm>
            <a:off x="269350" y="2620209"/>
            <a:ext cx="365270" cy="365270"/>
          </a:xfrm>
          <a:prstGeom prst="ellipse">
            <a:avLst/>
          </a:prstGeom>
          <a:solidFill>
            <a:srgbClr val="03B29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10" name="Rectángulo 9">
            <a:extLst>
              <a:ext uri="{FF2B5EF4-FFF2-40B4-BE49-F238E27FC236}">
                <a16:creationId xmlns:a16="http://schemas.microsoft.com/office/drawing/2014/main" id="{882F4666-DB98-504B-BE21-3780529A06B2}"/>
              </a:ext>
            </a:extLst>
          </p:cNvPr>
          <p:cNvSpPr/>
          <p:nvPr/>
        </p:nvSpPr>
        <p:spPr>
          <a:xfrm>
            <a:off x="269351" y="2516100"/>
            <a:ext cx="1718475" cy="1815882"/>
          </a:xfrm>
          <a:prstGeom prst="rect">
            <a:avLst/>
          </a:prstGeom>
        </p:spPr>
        <p:txBody>
          <a:bodyPr wrap="square">
            <a:spAutoFit/>
          </a:bodyPr>
          <a:lstStyle/>
          <a:p>
            <a:pPr>
              <a:buClr>
                <a:srgbClr val="3C54B4"/>
              </a:buClr>
            </a:pPr>
            <a:r>
              <a:rPr lang="es-CL" sz="2800" b="1" dirty="0">
                <a:solidFill>
                  <a:schemeClr val="bg1"/>
                </a:solidFill>
              </a:rPr>
              <a:t>4</a:t>
            </a:r>
          </a:p>
          <a:p>
            <a:r>
              <a:rPr lang="es-CL" sz="1200" dirty="0">
                <a:solidFill>
                  <a:schemeClr val="tx1">
                    <a:lumMod val="65000"/>
                    <a:lumOff val="35000"/>
                  </a:schemeClr>
                </a:solidFill>
              </a:rPr>
              <a:t>Hay una </a:t>
            </a:r>
            <a:r>
              <a:rPr lang="es-CL" sz="1200" b="1" dirty="0">
                <a:solidFill>
                  <a:schemeClr val="tx1">
                    <a:lumMod val="65000"/>
                    <a:lumOff val="35000"/>
                  </a:schemeClr>
                </a:solidFill>
              </a:rPr>
              <a:t>alta satisfacción </a:t>
            </a:r>
            <a:r>
              <a:rPr lang="es-CL" sz="1200" dirty="0">
                <a:solidFill>
                  <a:schemeClr val="tx1">
                    <a:lumMod val="65000"/>
                    <a:lumOff val="35000"/>
                  </a:schemeClr>
                </a:solidFill>
              </a:rPr>
              <a:t>con el accionar de los Equipos Educativos (Educadoras y/o Técnicos) y las estrategias pedagógicas implementadas</a:t>
            </a:r>
          </a:p>
        </p:txBody>
      </p:sp>
      <p:pic>
        <p:nvPicPr>
          <p:cNvPr id="11" name="Imagen 10">
            <a:extLst>
              <a:ext uri="{FF2B5EF4-FFF2-40B4-BE49-F238E27FC236}">
                <a16:creationId xmlns:a16="http://schemas.microsoft.com/office/drawing/2014/main" id="{A2C5CEC1-5F9B-674B-AE54-01B4C5321EC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93928" y="834626"/>
            <a:ext cx="5985646" cy="4080285"/>
          </a:xfrm>
          <a:prstGeom prst="rect">
            <a:avLst/>
          </a:prstGeom>
        </p:spPr>
      </p:pic>
      <p:sp>
        <p:nvSpPr>
          <p:cNvPr id="12" name="Rectángulo redondeado 11">
            <a:extLst>
              <a:ext uri="{FF2B5EF4-FFF2-40B4-BE49-F238E27FC236}">
                <a16:creationId xmlns:a16="http://schemas.microsoft.com/office/drawing/2014/main" id="{DDC24BAF-CEF3-2044-9E1D-5456FADAC665}"/>
              </a:ext>
            </a:extLst>
          </p:cNvPr>
          <p:cNvSpPr/>
          <p:nvPr/>
        </p:nvSpPr>
        <p:spPr>
          <a:xfrm>
            <a:off x="7172011" y="884569"/>
            <a:ext cx="1869551" cy="1220890"/>
          </a:xfrm>
          <a:prstGeom prst="round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13" name="CuadroTexto 12">
            <a:extLst>
              <a:ext uri="{FF2B5EF4-FFF2-40B4-BE49-F238E27FC236}">
                <a16:creationId xmlns:a16="http://schemas.microsoft.com/office/drawing/2014/main" id="{900767AA-78F1-C943-9B8E-C71A0DFC42D1}"/>
              </a:ext>
            </a:extLst>
          </p:cNvPr>
          <p:cNvSpPr txBox="1"/>
          <p:nvPr/>
        </p:nvSpPr>
        <p:spPr>
          <a:xfrm>
            <a:off x="7234085" y="920005"/>
            <a:ext cx="1745401" cy="1107996"/>
          </a:xfrm>
          <a:prstGeom prst="rect">
            <a:avLst/>
          </a:prstGeom>
          <a:noFill/>
        </p:spPr>
        <p:txBody>
          <a:bodyPr wrap="square" rtlCol="0">
            <a:spAutoFit/>
          </a:bodyPr>
          <a:lstStyle/>
          <a:p>
            <a:r>
              <a:rPr lang="es-CL" sz="1100" b="1" dirty="0">
                <a:solidFill>
                  <a:srgbClr val="03B29E"/>
                </a:solidFill>
              </a:rPr>
              <a:t>Alta satisfacción </a:t>
            </a:r>
            <a:r>
              <a:rPr lang="es-CL" sz="1100" dirty="0"/>
              <a:t>relativamente mayor en Programa Alternativo de Atención al Párvulo, y en zonas centro y sur respecto de Región Metropolitana.</a:t>
            </a:r>
          </a:p>
        </p:txBody>
      </p:sp>
      <p:sp>
        <p:nvSpPr>
          <p:cNvPr id="2" name="CuadroTexto 1">
            <a:extLst>
              <a:ext uri="{FF2B5EF4-FFF2-40B4-BE49-F238E27FC236}">
                <a16:creationId xmlns:a16="http://schemas.microsoft.com/office/drawing/2014/main" id="{491FD850-7EFE-8D4C-BCE0-D174744F4CE8}"/>
              </a:ext>
            </a:extLst>
          </p:cNvPr>
          <p:cNvSpPr txBox="1"/>
          <p:nvPr/>
        </p:nvSpPr>
        <p:spPr>
          <a:xfrm>
            <a:off x="7939873" y="3249168"/>
            <a:ext cx="1027498" cy="1631216"/>
          </a:xfrm>
          <a:prstGeom prst="rect">
            <a:avLst/>
          </a:prstGeom>
          <a:noFill/>
        </p:spPr>
        <p:txBody>
          <a:bodyPr wrap="square" rtlCol="0">
            <a:spAutoFit/>
          </a:bodyPr>
          <a:lstStyle/>
          <a:p>
            <a:r>
              <a:rPr lang="es-CL" sz="1050" u="sng" dirty="0">
                <a:solidFill>
                  <a:schemeClr val="tx1">
                    <a:lumMod val="65000"/>
                    <a:lumOff val="35000"/>
                  </a:schemeClr>
                </a:solidFill>
              </a:rPr>
              <a:t>Nota metodológica:</a:t>
            </a:r>
          </a:p>
          <a:p>
            <a:r>
              <a:rPr lang="es-CL" sz="1050" dirty="0">
                <a:solidFill>
                  <a:schemeClr val="tx1">
                    <a:lumMod val="65000"/>
                    <a:lumOff val="35000"/>
                  </a:schemeClr>
                </a:solidFill>
              </a:rPr>
              <a:t>Satisfacción neta= % insatisfecho (valores 1 a 4) - %satisfecho (valores 6 a 7).</a:t>
            </a:r>
          </a:p>
          <a:p>
            <a:endParaRPr lang="es-CL" sz="1600" dirty="0"/>
          </a:p>
        </p:txBody>
      </p:sp>
      <p:cxnSp>
        <p:nvCxnSpPr>
          <p:cNvPr id="15" name="Conector recto 14">
            <a:extLst>
              <a:ext uri="{FF2B5EF4-FFF2-40B4-BE49-F238E27FC236}">
                <a16:creationId xmlns:a16="http://schemas.microsoft.com/office/drawing/2014/main" id="{AF027F53-89CF-D94D-AF12-E0A48962905A}"/>
              </a:ext>
            </a:extLst>
          </p:cNvPr>
          <p:cNvCxnSpPr>
            <a:cxnSpLocks/>
          </p:cNvCxnSpPr>
          <p:nvPr/>
        </p:nvCxnSpPr>
        <p:spPr>
          <a:xfrm>
            <a:off x="2011680" y="906448"/>
            <a:ext cx="0" cy="3683629"/>
          </a:xfrm>
          <a:prstGeom prst="line">
            <a:avLst/>
          </a:prstGeom>
          <a:ln>
            <a:solidFill>
              <a:srgbClr val="14A58C"/>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9261215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header-pp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1561"/>
            <a:ext cx="9144000" cy="790575"/>
          </a:xfrm>
          <a:prstGeom prst="rect">
            <a:avLst/>
          </a:prstGeom>
        </p:spPr>
      </p:pic>
      <p:pic>
        <p:nvPicPr>
          <p:cNvPr id="17" name="Imagen 16" descr="foot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30524"/>
            <a:ext cx="9144000" cy="548640"/>
          </a:xfrm>
          <a:prstGeom prst="rect">
            <a:avLst/>
          </a:prstGeom>
        </p:spPr>
      </p:pic>
      <p:sp>
        <p:nvSpPr>
          <p:cNvPr id="5" name="Rectángulo redondeado 4">
            <a:extLst>
              <a:ext uri="{FF2B5EF4-FFF2-40B4-BE49-F238E27FC236}">
                <a16:creationId xmlns:a16="http://schemas.microsoft.com/office/drawing/2014/main" id="{8BB3E7F1-9B31-014F-B247-256D708EEFC9}"/>
              </a:ext>
            </a:extLst>
          </p:cNvPr>
          <p:cNvSpPr/>
          <p:nvPr/>
        </p:nvSpPr>
        <p:spPr>
          <a:xfrm>
            <a:off x="7129249" y="0"/>
            <a:ext cx="1828800" cy="572494"/>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pic>
        <p:nvPicPr>
          <p:cNvPr id="3" name="Imagen 2">
            <a:extLst>
              <a:ext uri="{FF2B5EF4-FFF2-40B4-BE49-F238E27FC236}">
                <a16:creationId xmlns:a16="http://schemas.microsoft.com/office/drawing/2014/main" id="{76790634-2092-3B4C-A2F1-9E30FD7ABEE8}"/>
              </a:ext>
            </a:extLst>
          </p:cNvPr>
          <p:cNvPicPr>
            <a:picLocks noChangeAspect="1"/>
          </p:cNvPicPr>
          <p:nvPr/>
        </p:nvPicPr>
        <p:blipFill>
          <a:blip r:embed="rId4"/>
          <a:stretch>
            <a:fillRect/>
          </a:stretch>
        </p:blipFill>
        <p:spPr>
          <a:xfrm>
            <a:off x="7212648" y="39755"/>
            <a:ext cx="1662002" cy="491214"/>
          </a:xfrm>
          <a:prstGeom prst="rect">
            <a:avLst/>
          </a:prstGeom>
        </p:spPr>
      </p:pic>
      <p:sp>
        <p:nvSpPr>
          <p:cNvPr id="8" name="Rectángulo redondeado 7">
            <a:extLst>
              <a:ext uri="{FF2B5EF4-FFF2-40B4-BE49-F238E27FC236}">
                <a16:creationId xmlns:a16="http://schemas.microsoft.com/office/drawing/2014/main" id="{6918AB6D-2DF1-7746-8410-2B2DD4418323}"/>
              </a:ext>
            </a:extLst>
          </p:cNvPr>
          <p:cNvSpPr/>
          <p:nvPr/>
        </p:nvSpPr>
        <p:spPr>
          <a:xfrm>
            <a:off x="2401012" y="761799"/>
            <a:ext cx="5915770" cy="422259"/>
          </a:xfrm>
          <a:prstGeom prst="round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9" name="Rectángulo 8">
            <a:extLst>
              <a:ext uri="{FF2B5EF4-FFF2-40B4-BE49-F238E27FC236}">
                <a16:creationId xmlns:a16="http://schemas.microsoft.com/office/drawing/2014/main" id="{018F1FE2-6E97-964B-9F46-F007D0E5D93B}"/>
              </a:ext>
            </a:extLst>
          </p:cNvPr>
          <p:cNvSpPr/>
          <p:nvPr/>
        </p:nvSpPr>
        <p:spPr>
          <a:xfrm>
            <a:off x="2481039" y="722393"/>
            <a:ext cx="5693134" cy="461665"/>
          </a:xfrm>
          <a:prstGeom prst="rect">
            <a:avLst/>
          </a:prstGeom>
        </p:spPr>
        <p:txBody>
          <a:bodyPr wrap="square">
            <a:spAutoFit/>
          </a:bodyPr>
          <a:lstStyle/>
          <a:p>
            <a:r>
              <a:rPr lang="es-CL" sz="2400" b="1" dirty="0">
                <a:solidFill>
                  <a:srgbClr val="03B29E"/>
                </a:solidFill>
              </a:rPr>
              <a:t>Actividades con mayor satisfacción</a:t>
            </a:r>
            <a:endParaRPr lang="es-CL" sz="1400" dirty="0">
              <a:solidFill>
                <a:schemeClr val="tx1">
                  <a:lumMod val="65000"/>
                  <a:lumOff val="35000"/>
                </a:schemeClr>
              </a:solidFill>
            </a:endParaRPr>
          </a:p>
        </p:txBody>
      </p:sp>
      <p:pic>
        <p:nvPicPr>
          <p:cNvPr id="12" name="Imagen 11" descr="Diagrama&#10;&#10;Descripción generada automáticamente con confianza baja">
            <a:extLst>
              <a:ext uri="{FF2B5EF4-FFF2-40B4-BE49-F238E27FC236}">
                <a16:creationId xmlns:a16="http://schemas.microsoft.com/office/drawing/2014/main" id="{0E1F1F14-4651-2341-98D5-8BF2C5BDC701}"/>
              </a:ext>
            </a:extLst>
          </p:cNvPr>
          <p:cNvPicPr>
            <a:picLocks noChangeAspect="1"/>
          </p:cNvPicPr>
          <p:nvPr/>
        </p:nvPicPr>
        <p:blipFill rotWithShape="1">
          <a:blip r:embed="rId5"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b="54609"/>
          <a:stretch/>
        </p:blipFill>
        <p:spPr>
          <a:xfrm>
            <a:off x="2418456" y="1271036"/>
            <a:ext cx="6539593" cy="3533261"/>
          </a:xfrm>
          <a:prstGeom prst="rect">
            <a:avLst/>
          </a:prstGeom>
        </p:spPr>
      </p:pic>
      <p:sp>
        <p:nvSpPr>
          <p:cNvPr id="13" name="CuadroTexto 12">
            <a:extLst>
              <a:ext uri="{FF2B5EF4-FFF2-40B4-BE49-F238E27FC236}">
                <a16:creationId xmlns:a16="http://schemas.microsoft.com/office/drawing/2014/main" id="{3C5D5CC4-7FE0-8947-93D7-B6DA592526D4}"/>
              </a:ext>
            </a:extLst>
          </p:cNvPr>
          <p:cNvSpPr txBox="1"/>
          <p:nvPr/>
        </p:nvSpPr>
        <p:spPr>
          <a:xfrm>
            <a:off x="269350" y="770004"/>
            <a:ext cx="1225495" cy="1384995"/>
          </a:xfrm>
          <a:prstGeom prst="rect">
            <a:avLst/>
          </a:prstGeom>
          <a:noFill/>
        </p:spPr>
        <p:txBody>
          <a:bodyPr wrap="square" rtlCol="0">
            <a:spAutoFit/>
          </a:bodyPr>
          <a:lstStyle/>
          <a:p>
            <a:r>
              <a:rPr lang="es-CL" sz="4800" dirty="0">
                <a:solidFill>
                  <a:srgbClr val="D40046"/>
                </a:solidFill>
              </a:rPr>
              <a:t>4. </a:t>
            </a:r>
          </a:p>
          <a:p>
            <a:r>
              <a:rPr lang="es-CL" b="1" dirty="0">
                <a:solidFill>
                  <a:schemeClr val="tx1">
                    <a:lumMod val="50000"/>
                    <a:lumOff val="50000"/>
                  </a:schemeClr>
                </a:solidFill>
              </a:rPr>
              <a:t>Principales hallazgos</a:t>
            </a:r>
          </a:p>
        </p:txBody>
      </p:sp>
      <p:sp>
        <p:nvSpPr>
          <p:cNvPr id="15" name="Elipse 14">
            <a:extLst>
              <a:ext uri="{FF2B5EF4-FFF2-40B4-BE49-F238E27FC236}">
                <a16:creationId xmlns:a16="http://schemas.microsoft.com/office/drawing/2014/main" id="{B2720B6C-BE2D-3F4A-B9C3-7818C7A047F5}"/>
              </a:ext>
            </a:extLst>
          </p:cNvPr>
          <p:cNvSpPr/>
          <p:nvPr/>
        </p:nvSpPr>
        <p:spPr>
          <a:xfrm>
            <a:off x="269350" y="2620209"/>
            <a:ext cx="365270" cy="365270"/>
          </a:xfrm>
          <a:prstGeom prst="ellipse">
            <a:avLst/>
          </a:prstGeom>
          <a:solidFill>
            <a:srgbClr val="03B29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16" name="Rectángulo 15">
            <a:extLst>
              <a:ext uri="{FF2B5EF4-FFF2-40B4-BE49-F238E27FC236}">
                <a16:creationId xmlns:a16="http://schemas.microsoft.com/office/drawing/2014/main" id="{73B37ED1-7F0B-3E46-AD51-39A6A468A551}"/>
              </a:ext>
            </a:extLst>
          </p:cNvPr>
          <p:cNvSpPr/>
          <p:nvPr/>
        </p:nvSpPr>
        <p:spPr>
          <a:xfrm>
            <a:off x="269351" y="2516100"/>
            <a:ext cx="1718475" cy="1815882"/>
          </a:xfrm>
          <a:prstGeom prst="rect">
            <a:avLst/>
          </a:prstGeom>
        </p:spPr>
        <p:txBody>
          <a:bodyPr wrap="square">
            <a:spAutoFit/>
          </a:bodyPr>
          <a:lstStyle/>
          <a:p>
            <a:pPr>
              <a:buClr>
                <a:srgbClr val="3C54B4"/>
              </a:buClr>
            </a:pPr>
            <a:r>
              <a:rPr lang="es-CL" sz="2800" b="1" dirty="0">
                <a:solidFill>
                  <a:schemeClr val="bg1"/>
                </a:solidFill>
              </a:rPr>
              <a:t>4</a:t>
            </a:r>
          </a:p>
          <a:p>
            <a:r>
              <a:rPr lang="es-CL" sz="1200" dirty="0">
                <a:solidFill>
                  <a:schemeClr val="tx1">
                    <a:lumMod val="65000"/>
                    <a:lumOff val="35000"/>
                  </a:schemeClr>
                </a:solidFill>
              </a:rPr>
              <a:t>Hay una </a:t>
            </a:r>
            <a:r>
              <a:rPr lang="es-CL" sz="1200" b="1" dirty="0">
                <a:solidFill>
                  <a:schemeClr val="tx1">
                    <a:lumMod val="65000"/>
                    <a:lumOff val="35000"/>
                  </a:schemeClr>
                </a:solidFill>
              </a:rPr>
              <a:t>alta satisfacción </a:t>
            </a:r>
            <a:r>
              <a:rPr lang="es-CL" sz="1200" dirty="0">
                <a:solidFill>
                  <a:schemeClr val="tx1">
                    <a:lumMod val="65000"/>
                    <a:lumOff val="35000"/>
                  </a:schemeClr>
                </a:solidFill>
              </a:rPr>
              <a:t>con el accionar de los Equipos Educativos (Educadoras y/o Técnicos) y las estrategias pedagógicas implementadas</a:t>
            </a:r>
          </a:p>
        </p:txBody>
      </p:sp>
      <p:cxnSp>
        <p:nvCxnSpPr>
          <p:cNvPr id="18" name="Conector recto 17">
            <a:extLst>
              <a:ext uri="{FF2B5EF4-FFF2-40B4-BE49-F238E27FC236}">
                <a16:creationId xmlns:a16="http://schemas.microsoft.com/office/drawing/2014/main" id="{C1D88E81-808A-FE4D-A122-9BC69DF7B455}"/>
              </a:ext>
            </a:extLst>
          </p:cNvPr>
          <p:cNvCxnSpPr>
            <a:cxnSpLocks/>
          </p:cNvCxnSpPr>
          <p:nvPr/>
        </p:nvCxnSpPr>
        <p:spPr>
          <a:xfrm>
            <a:off x="2011680" y="906448"/>
            <a:ext cx="0" cy="3683629"/>
          </a:xfrm>
          <a:prstGeom prst="line">
            <a:avLst/>
          </a:prstGeom>
          <a:ln>
            <a:solidFill>
              <a:srgbClr val="14A58C"/>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41092724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header-pp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1561"/>
            <a:ext cx="9144000" cy="790575"/>
          </a:xfrm>
          <a:prstGeom prst="rect">
            <a:avLst/>
          </a:prstGeom>
        </p:spPr>
      </p:pic>
      <p:pic>
        <p:nvPicPr>
          <p:cNvPr id="17" name="Imagen 16" descr="foot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30524"/>
            <a:ext cx="9144000" cy="548640"/>
          </a:xfrm>
          <a:prstGeom prst="rect">
            <a:avLst/>
          </a:prstGeom>
        </p:spPr>
      </p:pic>
      <p:sp>
        <p:nvSpPr>
          <p:cNvPr id="5" name="Rectángulo redondeado 4">
            <a:extLst>
              <a:ext uri="{FF2B5EF4-FFF2-40B4-BE49-F238E27FC236}">
                <a16:creationId xmlns:a16="http://schemas.microsoft.com/office/drawing/2014/main" id="{8BB3E7F1-9B31-014F-B247-256D708EEFC9}"/>
              </a:ext>
            </a:extLst>
          </p:cNvPr>
          <p:cNvSpPr/>
          <p:nvPr/>
        </p:nvSpPr>
        <p:spPr>
          <a:xfrm>
            <a:off x="7129249" y="0"/>
            <a:ext cx="1828800" cy="572494"/>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pic>
        <p:nvPicPr>
          <p:cNvPr id="3" name="Imagen 2">
            <a:extLst>
              <a:ext uri="{FF2B5EF4-FFF2-40B4-BE49-F238E27FC236}">
                <a16:creationId xmlns:a16="http://schemas.microsoft.com/office/drawing/2014/main" id="{76790634-2092-3B4C-A2F1-9E30FD7ABEE8}"/>
              </a:ext>
            </a:extLst>
          </p:cNvPr>
          <p:cNvPicPr>
            <a:picLocks noChangeAspect="1"/>
          </p:cNvPicPr>
          <p:nvPr/>
        </p:nvPicPr>
        <p:blipFill>
          <a:blip r:embed="rId4"/>
          <a:stretch>
            <a:fillRect/>
          </a:stretch>
        </p:blipFill>
        <p:spPr>
          <a:xfrm>
            <a:off x="7212648" y="39755"/>
            <a:ext cx="1662002" cy="491214"/>
          </a:xfrm>
          <a:prstGeom prst="rect">
            <a:avLst/>
          </a:prstGeom>
        </p:spPr>
      </p:pic>
      <p:grpSp>
        <p:nvGrpSpPr>
          <p:cNvPr id="8" name="Grupo 7">
            <a:extLst>
              <a:ext uri="{FF2B5EF4-FFF2-40B4-BE49-F238E27FC236}">
                <a16:creationId xmlns:a16="http://schemas.microsoft.com/office/drawing/2014/main" id="{9F7585DA-C560-C448-81E6-36E797E52655}"/>
              </a:ext>
            </a:extLst>
          </p:cNvPr>
          <p:cNvGrpSpPr/>
          <p:nvPr/>
        </p:nvGrpSpPr>
        <p:grpSpPr>
          <a:xfrm>
            <a:off x="2272720" y="1537273"/>
            <a:ext cx="6601930" cy="2907506"/>
            <a:chOff x="1520167" y="2690486"/>
            <a:chExt cx="6975635" cy="2815886"/>
          </a:xfrm>
        </p:grpSpPr>
        <p:pic>
          <p:nvPicPr>
            <p:cNvPr id="9" name="Imagen 8" descr="Diagrama&#10;&#10;Descripción generada automáticamente con confianza baja">
              <a:extLst>
                <a:ext uri="{FF2B5EF4-FFF2-40B4-BE49-F238E27FC236}">
                  <a16:creationId xmlns:a16="http://schemas.microsoft.com/office/drawing/2014/main" id="{E75B592F-D312-FA41-8FA0-555EF2D473B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86083"/>
            <a:stretch/>
          </p:blipFill>
          <p:spPr>
            <a:xfrm>
              <a:off x="1731625" y="2690486"/>
              <a:ext cx="6552718" cy="1085457"/>
            </a:xfrm>
            <a:prstGeom prst="rect">
              <a:avLst/>
            </a:prstGeom>
          </p:spPr>
        </p:pic>
        <p:pic>
          <p:nvPicPr>
            <p:cNvPr id="10" name="Imagen 9" descr="Diagrama&#10;&#10;Descripción generada automáticamente con confianza baja">
              <a:extLst>
                <a:ext uri="{FF2B5EF4-FFF2-40B4-BE49-F238E27FC236}">
                  <a16:creationId xmlns:a16="http://schemas.microsoft.com/office/drawing/2014/main" id="{2B91432F-4640-4B4E-9A10-E186CF99476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80156"/>
            <a:stretch/>
          </p:blipFill>
          <p:spPr>
            <a:xfrm>
              <a:off x="1520167" y="3858696"/>
              <a:ext cx="6975635" cy="1647676"/>
            </a:xfrm>
            <a:prstGeom prst="rect">
              <a:avLst/>
            </a:prstGeom>
          </p:spPr>
        </p:pic>
      </p:grpSp>
      <p:sp>
        <p:nvSpPr>
          <p:cNvPr id="11" name="Rectángulo redondeado 10">
            <a:extLst>
              <a:ext uri="{FF2B5EF4-FFF2-40B4-BE49-F238E27FC236}">
                <a16:creationId xmlns:a16="http://schemas.microsoft.com/office/drawing/2014/main" id="{5CE42C14-2A17-1E41-8B48-DDEE973F1DFD}"/>
              </a:ext>
            </a:extLst>
          </p:cNvPr>
          <p:cNvSpPr/>
          <p:nvPr/>
        </p:nvSpPr>
        <p:spPr>
          <a:xfrm>
            <a:off x="2401012" y="1075608"/>
            <a:ext cx="5915770" cy="422259"/>
          </a:xfrm>
          <a:prstGeom prst="round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12" name="Rectángulo 11">
            <a:extLst>
              <a:ext uri="{FF2B5EF4-FFF2-40B4-BE49-F238E27FC236}">
                <a16:creationId xmlns:a16="http://schemas.microsoft.com/office/drawing/2014/main" id="{191DE7FC-D8C6-FA45-898C-7BD41E605DF8}"/>
              </a:ext>
            </a:extLst>
          </p:cNvPr>
          <p:cNvSpPr/>
          <p:nvPr/>
        </p:nvSpPr>
        <p:spPr>
          <a:xfrm>
            <a:off x="2481039" y="1036202"/>
            <a:ext cx="5693134" cy="461665"/>
          </a:xfrm>
          <a:prstGeom prst="rect">
            <a:avLst/>
          </a:prstGeom>
        </p:spPr>
        <p:txBody>
          <a:bodyPr wrap="square">
            <a:spAutoFit/>
          </a:bodyPr>
          <a:lstStyle/>
          <a:p>
            <a:r>
              <a:rPr lang="es-CL" sz="2400" b="1" dirty="0">
                <a:solidFill>
                  <a:srgbClr val="03B29E"/>
                </a:solidFill>
              </a:rPr>
              <a:t>Actividades con menor satisfacción</a:t>
            </a:r>
            <a:endParaRPr lang="es-CL" sz="1400" dirty="0">
              <a:solidFill>
                <a:schemeClr val="tx1">
                  <a:lumMod val="65000"/>
                  <a:lumOff val="35000"/>
                </a:schemeClr>
              </a:solidFill>
            </a:endParaRPr>
          </a:p>
        </p:txBody>
      </p:sp>
      <p:sp>
        <p:nvSpPr>
          <p:cNvPr id="13" name="CuadroTexto 12">
            <a:extLst>
              <a:ext uri="{FF2B5EF4-FFF2-40B4-BE49-F238E27FC236}">
                <a16:creationId xmlns:a16="http://schemas.microsoft.com/office/drawing/2014/main" id="{AA2C596A-A6E9-6847-AAF0-E1B7982A441B}"/>
              </a:ext>
            </a:extLst>
          </p:cNvPr>
          <p:cNvSpPr txBox="1"/>
          <p:nvPr/>
        </p:nvSpPr>
        <p:spPr>
          <a:xfrm>
            <a:off x="269350" y="770004"/>
            <a:ext cx="1225495" cy="1384995"/>
          </a:xfrm>
          <a:prstGeom prst="rect">
            <a:avLst/>
          </a:prstGeom>
          <a:noFill/>
        </p:spPr>
        <p:txBody>
          <a:bodyPr wrap="square" rtlCol="0">
            <a:spAutoFit/>
          </a:bodyPr>
          <a:lstStyle/>
          <a:p>
            <a:r>
              <a:rPr lang="es-CL" sz="4800" dirty="0">
                <a:solidFill>
                  <a:srgbClr val="D40046"/>
                </a:solidFill>
              </a:rPr>
              <a:t>4. </a:t>
            </a:r>
          </a:p>
          <a:p>
            <a:r>
              <a:rPr lang="es-CL" b="1" dirty="0">
                <a:solidFill>
                  <a:schemeClr val="tx1">
                    <a:lumMod val="50000"/>
                    <a:lumOff val="50000"/>
                  </a:schemeClr>
                </a:solidFill>
              </a:rPr>
              <a:t>Principales hallazgos</a:t>
            </a:r>
          </a:p>
        </p:txBody>
      </p:sp>
      <p:sp>
        <p:nvSpPr>
          <p:cNvPr id="15" name="Elipse 14">
            <a:extLst>
              <a:ext uri="{FF2B5EF4-FFF2-40B4-BE49-F238E27FC236}">
                <a16:creationId xmlns:a16="http://schemas.microsoft.com/office/drawing/2014/main" id="{763EA854-0E47-8040-BF35-B3902F25B403}"/>
              </a:ext>
            </a:extLst>
          </p:cNvPr>
          <p:cNvSpPr/>
          <p:nvPr/>
        </p:nvSpPr>
        <p:spPr>
          <a:xfrm>
            <a:off x="269350" y="2620209"/>
            <a:ext cx="365270" cy="365270"/>
          </a:xfrm>
          <a:prstGeom prst="ellipse">
            <a:avLst/>
          </a:prstGeom>
          <a:solidFill>
            <a:srgbClr val="03B29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16" name="Rectángulo 15">
            <a:extLst>
              <a:ext uri="{FF2B5EF4-FFF2-40B4-BE49-F238E27FC236}">
                <a16:creationId xmlns:a16="http://schemas.microsoft.com/office/drawing/2014/main" id="{7651AA51-4320-4D40-933A-3FD69209BA5A}"/>
              </a:ext>
            </a:extLst>
          </p:cNvPr>
          <p:cNvSpPr/>
          <p:nvPr/>
        </p:nvSpPr>
        <p:spPr>
          <a:xfrm>
            <a:off x="269351" y="2516100"/>
            <a:ext cx="1718475" cy="1815882"/>
          </a:xfrm>
          <a:prstGeom prst="rect">
            <a:avLst/>
          </a:prstGeom>
        </p:spPr>
        <p:txBody>
          <a:bodyPr wrap="square">
            <a:spAutoFit/>
          </a:bodyPr>
          <a:lstStyle/>
          <a:p>
            <a:pPr>
              <a:buClr>
                <a:srgbClr val="3C54B4"/>
              </a:buClr>
            </a:pPr>
            <a:r>
              <a:rPr lang="es-CL" sz="2800" b="1" dirty="0">
                <a:solidFill>
                  <a:schemeClr val="bg1"/>
                </a:solidFill>
              </a:rPr>
              <a:t>4</a:t>
            </a:r>
          </a:p>
          <a:p>
            <a:r>
              <a:rPr lang="es-CL" sz="1200" dirty="0">
                <a:solidFill>
                  <a:schemeClr val="tx1">
                    <a:lumMod val="65000"/>
                    <a:lumOff val="35000"/>
                  </a:schemeClr>
                </a:solidFill>
              </a:rPr>
              <a:t>Hay una </a:t>
            </a:r>
            <a:r>
              <a:rPr lang="es-CL" sz="1200" b="1" dirty="0">
                <a:solidFill>
                  <a:schemeClr val="tx1">
                    <a:lumMod val="65000"/>
                    <a:lumOff val="35000"/>
                  </a:schemeClr>
                </a:solidFill>
              </a:rPr>
              <a:t>alta satisfacción </a:t>
            </a:r>
            <a:r>
              <a:rPr lang="es-CL" sz="1200" dirty="0">
                <a:solidFill>
                  <a:schemeClr val="tx1">
                    <a:lumMod val="65000"/>
                    <a:lumOff val="35000"/>
                  </a:schemeClr>
                </a:solidFill>
              </a:rPr>
              <a:t>con el accionar de los Equipos Educativos (Educadoras y/o Técnicos) y las estrategias pedagógicas implementadas</a:t>
            </a:r>
          </a:p>
        </p:txBody>
      </p:sp>
      <p:cxnSp>
        <p:nvCxnSpPr>
          <p:cNvPr id="18" name="Conector recto 17">
            <a:extLst>
              <a:ext uri="{FF2B5EF4-FFF2-40B4-BE49-F238E27FC236}">
                <a16:creationId xmlns:a16="http://schemas.microsoft.com/office/drawing/2014/main" id="{210285A0-0473-864A-ADB9-C0000867771B}"/>
              </a:ext>
            </a:extLst>
          </p:cNvPr>
          <p:cNvCxnSpPr>
            <a:cxnSpLocks/>
          </p:cNvCxnSpPr>
          <p:nvPr/>
        </p:nvCxnSpPr>
        <p:spPr>
          <a:xfrm>
            <a:off x="2011680" y="906448"/>
            <a:ext cx="0" cy="3683629"/>
          </a:xfrm>
          <a:prstGeom prst="line">
            <a:avLst/>
          </a:prstGeom>
          <a:ln>
            <a:solidFill>
              <a:srgbClr val="14A58C"/>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8684791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header-pp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1561"/>
            <a:ext cx="9144000" cy="790575"/>
          </a:xfrm>
          <a:prstGeom prst="rect">
            <a:avLst/>
          </a:prstGeom>
        </p:spPr>
      </p:pic>
      <p:pic>
        <p:nvPicPr>
          <p:cNvPr id="17" name="Imagen 16" descr="foot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30524"/>
            <a:ext cx="9144000" cy="548640"/>
          </a:xfrm>
          <a:prstGeom prst="rect">
            <a:avLst/>
          </a:prstGeom>
        </p:spPr>
      </p:pic>
      <p:sp>
        <p:nvSpPr>
          <p:cNvPr id="5" name="Rectángulo redondeado 4">
            <a:extLst>
              <a:ext uri="{FF2B5EF4-FFF2-40B4-BE49-F238E27FC236}">
                <a16:creationId xmlns:a16="http://schemas.microsoft.com/office/drawing/2014/main" id="{8BB3E7F1-9B31-014F-B247-256D708EEFC9}"/>
              </a:ext>
            </a:extLst>
          </p:cNvPr>
          <p:cNvSpPr/>
          <p:nvPr/>
        </p:nvSpPr>
        <p:spPr>
          <a:xfrm>
            <a:off x="7129249" y="0"/>
            <a:ext cx="1828800" cy="572494"/>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pic>
        <p:nvPicPr>
          <p:cNvPr id="3" name="Imagen 2">
            <a:extLst>
              <a:ext uri="{FF2B5EF4-FFF2-40B4-BE49-F238E27FC236}">
                <a16:creationId xmlns:a16="http://schemas.microsoft.com/office/drawing/2014/main" id="{76790634-2092-3B4C-A2F1-9E30FD7ABEE8}"/>
              </a:ext>
            </a:extLst>
          </p:cNvPr>
          <p:cNvPicPr>
            <a:picLocks noChangeAspect="1"/>
          </p:cNvPicPr>
          <p:nvPr/>
        </p:nvPicPr>
        <p:blipFill>
          <a:blip r:embed="rId4"/>
          <a:stretch>
            <a:fillRect/>
          </a:stretch>
        </p:blipFill>
        <p:spPr>
          <a:xfrm>
            <a:off x="7212648" y="39755"/>
            <a:ext cx="1662002" cy="491214"/>
          </a:xfrm>
          <a:prstGeom prst="rect">
            <a:avLst/>
          </a:prstGeom>
        </p:spPr>
      </p:pic>
      <p:sp>
        <p:nvSpPr>
          <p:cNvPr id="8" name="CuadroTexto 7">
            <a:extLst>
              <a:ext uri="{FF2B5EF4-FFF2-40B4-BE49-F238E27FC236}">
                <a16:creationId xmlns:a16="http://schemas.microsoft.com/office/drawing/2014/main" id="{9FA0FF62-9E59-B24E-8BD7-8EAB7F6424F1}"/>
              </a:ext>
            </a:extLst>
          </p:cNvPr>
          <p:cNvSpPr txBox="1"/>
          <p:nvPr/>
        </p:nvSpPr>
        <p:spPr>
          <a:xfrm>
            <a:off x="269350" y="770004"/>
            <a:ext cx="1225495" cy="1384995"/>
          </a:xfrm>
          <a:prstGeom prst="rect">
            <a:avLst/>
          </a:prstGeom>
          <a:noFill/>
        </p:spPr>
        <p:txBody>
          <a:bodyPr wrap="square" rtlCol="0">
            <a:spAutoFit/>
          </a:bodyPr>
          <a:lstStyle/>
          <a:p>
            <a:r>
              <a:rPr lang="es-CL" sz="4800" dirty="0">
                <a:solidFill>
                  <a:srgbClr val="D40046"/>
                </a:solidFill>
              </a:rPr>
              <a:t>4. </a:t>
            </a:r>
          </a:p>
          <a:p>
            <a:r>
              <a:rPr lang="es-CL" b="1" dirty="0">
                <a:solidFill>
                  <a:schemeClr val="tx1">
                    <a:lumMod val="50000"/>
                    <a:lumOff val="50000"/>
                  </a:schemeClr>
                </a:solidFill>
              </a:rPr>
              <a:t>Principales hallazgos</a:t>
            </a:r>
          </a:p>
        </p:txBody>
      </p:sp>
      <p:sp>
        <p:nvSpPr>
          <p:cNvPr id="9" name="Elipse 8">
            <a:extLst>
              <a:ext uri="{FF2B5EF4-FFF2-40B4-BE49-F238E27FC236}">
                <a16:creationId xmlns:a16="http://schemas.microsoft.com/office/drawing/2014/main" id="{6199D3E1-F0F7-1D47-ACC8-72877F752E1E}"/>
              </a:ext>
            </a:extLst>
          </p:cNvPr>
          <p:cNvSpPr/>
          <p:nvPr/>
        </p:nvSpPr>
        <p:spPr>
          <a:xfrm>
            <a:off x="269350" y="2620209"/>
            <a:ext cx="365270" cy="365270"/>
          </a:xfrm>
          <a:prstGeom prst="ellipse">
            <a:avLst/>
          </a:prstGeom>
          <a:solidFill>
            <a:srgbClr val="03B29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10" name="Rectángulo 9">
            <a:extLst>
              <a:ext uri="{FF2B5EF4-FFF2-40B4-BE49-F238E27FC236}">
                <a16:creationId xmlns:a16="http://schemas.microsoft.com/office/drawing/2014/main" id="{0827EF73-5029-0A4B-AD56-C4E777F36528}"/>
              </a:ext>
            </a:extLst>
          </p:cNvPr>
          <p:cNvSpPr/>
          <p:nvPr/>
        </p:nvSpPr>
        <p:spPr>
          <a:xfrm>
            <a:off x="269351" y="2516100"/>
            <a:ext cx="1718475" cy="1815882"/>
          </a:xfrm>
          <a:prstGeom prst="rect">
            <a:avLst/>
          </a:prstGeom>
        </p:spPr>
        <p:txBody>
          <a:bodyPr wrap="square">
            <a:spAutoFit/>
          </a:bodyPr>
          <a:lstStyle/>
          <a:p>
            <a:pPr>
              <a:buClr>
                <a:srgbClr val="3C54B4"/>
              </a:buClr>
            </a:pPr>
            <a:r>
              <a:rPr lang="es-CL" sz="2800" b="1" dirty="0">
                <a:solidFill>
                  <a:schemeClr val="bg1"/>
                </a:solidFill>
              </a:rPr>
              <a:t>4</a:t>
            </a:r>
          </a:p>
          <a:p>
            <a:r>
              <a:rPr lang="es-CL" sz="1200" dirty="0">
                <a:solidFill>
                  <a:schemeClr val="tx1">
                    <a:lumMod val="65000"/>
                    <a:lumOff val="35000"/>
                  </a:schemeClr>
                </a:solidFill>
              </a:rPr>
              <a:t>Hay una </a:t>
            </a:r>
            <a:r>
              <a:rPr lang="es-CL" sz="1200" b="1" dirty="0">
                <a:solidFill>
                  <a:schemeClr val="tx1">
                    <a:lumMod val="65000"/>
                    <a:lumOff val="35000"/>
                  </a:schemeClr>
                </a:solidFill>
              </a:rPr>
              <a:t>alta satisfacción </a:t>
            </a:r>
            <a:r>
              <a:rPr lang="es-CL" sz="1200" dirty="0">
                <a:solidFill>
                  <a:schemeClr val="tx1">
                    <a:lumMod val="65000"/>
                    <a:lumOff val="35000"/>
                  </a:schemeClr>
                </a:solidFill>
              </a:rPr>
              <a:t>con el accionar de los Equipos Educativos (Educadoras y/o Técnicos) y las estrategias pedagógicas implementadas</a:t>
            </a:r>
          </a:p>
        </p:txBody>
      </p:sp>
      <p:sp>
        <p:nvSpPr>
          <p:cNvPr id="11" name="Rectángulo redondeado 10">
            <a:extLst>
              <a:ext uri="{FF2B5EF4-FFF2-40B4-BE49-F238E27FC236}">
                <a16:creationId xmlns:a16="http://schemas.microsoft.com/office/drawing/2014/main" id="{1EFED6FE-95D4-F84A-8C07-24B80495E6AA}"/>
              </a:ext>
            </a:extLst>
          </p:cNvPr>
          <p:cNvSpPr/>
          <p:nvPr/>
        </p:nvSpPr>
        <p:spPr>
          <a:xfrm>
            <a:off x="2401012" y="801554"/>
            <a:ext cx="5915770" cy="752564"/>
          </a:xfrm>
          <a:prstGeom prst="round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sz="1600"/>
          </a:p>
        </p:txBody>
      </p:sp>
      <p:sp>
        <p:nvSpPr>
          <p:cNvPr id="12" name="Rectángulo 11">
            <a:extLst>
              <a:ext uri="{FF2B5EF4-FFF2-40B4-BE49-F238E27FC236}">
                <a16:creationId xmlns:a16="http://schemas.microsoft.com/office/drawing/2014/main" id="{F99B506B-5E99-CB44-826D-5F9FD2F2440C}"/>
              </a:ext>
            </a:extLst>
          </p:cNvPr>
          <p:cNvSpPr/>
          <p:nvPr/>
        </p:nvSpPr>
        <p:spPr>
          <a:xfrm>
            <a:off x="2401011" y="846232"/>
            <a:ext cx="6557037" cy="707886"/>
          </a:xfrm>
          <a:prstGeom prst="rect">
            <a:avLst/>
          </a:prstGeom>
        </p:spPr>
        <p:txBody>
          <a:bodyPr wrap="square">
            <a:spAutoFit/>
          </a:bodyPr>
          <a:lstStyle/>
          <a:p>
            <a:r>
              <a:rPr lang="es-CL" sz="2000" b="1" dirty="0">
                <a:solidFill>
                  <a:srgbClr val="03B29E"/>
                </a:solidFill>
              </a:rPr>
              <a:t>Elementos más y menos valorados descritos en las entrevistas</a:t>
            </a:r>
          </a:p>
        </p:txBody>
      </p:sp>
      <p:sp>
        <p:nvSpPr>
          <p:cNvPr id="16" name="Rectángulo redondeado 15">
            <a:extLst>
              <a:ext uri="{FF2B5EF4-FFF2-40B4-BE49-F238E27FC236}">
                <a16:creationId xmlns:a16="http://schemas.microsoft.com/office/drawing/2014/main" id="{231CE358-4A9D-BD41-AFED-61C178825A39}"/>
              </a:ext>
            </a:extLst>
          </p:cNvPr>
          <p:cNvSpPr/>
          <p:nvPr/>
        </p:nvSpPr>
        <p:spPr>
          <a:xfrm>
            <a:off x="2385392" y="1658480"/>
            <a:ext cx="2942265" cy="2002260"/>
          </a:xfrm>
          <a:prstGeom prst="round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20" name="Rectángulo redondeado 19">
            <a:extLst>
              <a:ext uri="{FF2B5EF4-FFF2-40B4-BE49-F238E27FC236}">
                <a16:creationId xmlns:a16="http://schemas.microsoft.com/office/drawing/2014/main" id="{1CBF8D1D-8727-FE4A-BE77-BC56E44D0AB8}"/>
              </a:ext>
            </a:extLst>
          </p:cNvPr>
          <p:cNvSpPr/>
          <p:nvPr/>
        </p:nvSpPr>
        <p:spPr>
          <a:xfrm>
            <a:off x="5358897" y="1658479"/>
            <a:ext cx="2942265" cy="2010485"/>
          </a:xfrm>
          <a:prstGeom prst="round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2" name="Flecha derecha 1">
            <a:extLst>
              <a:ext uri="{FF2B5EF4-FFF2-40B4-BE49-F238E27FC236}">
                <a16:creationId xmlns:a16="http://schemas.microsoft.com/office/drawing/2014/main" id="{E43524DD-F786-F243-BA39-5129BE641938}"/>
              </a:ext>
            </a:extLst>
          </p:cNvPr>
          <p:cNvSpPr/>
          <p:nvPr/>
        </p:nvSpPr>
        <p:spPr>
          <a:xfrm rot="5400000">
            <a:off x="5298788" y="2181088"/>
            <a:ext cx="588680" cy="277863"/>
          </a:xfrm>
          <a:prstGeom prst="rightArrow">
            <a:avLst/>
          </a:prstGeom>
          <a:solidFill>
            <a:srgbClr val="D4004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CL"/>
          </a:p>
        </p:txBody>
      </p:sp>
      <p:sp>
        <p:nvSpPr>
          <p:cNvPr id="21" name="Flecha derecha 20">
            <a:extLst>
              <a:ext uri="{FF2B5EF4-FFF2-40B4-BE49-F238E27FC236}">
                <a16:creationId xmlns:a16="http://schemas.microsoft.com/office/drawing/2014/main" id="{578CC67A-F50A-5748-BE04-C6FA62D48BF4}"/>
              </a:ext>
            </a:extLst>
          </p:cNvPr>
          <p:cNvSpPr/>
          <p:nvPr/>
        </p:nvSpPr>
        <p:spPr>
          <a:xfrm rot="16200000">
            <a:off x="2382991" y="2185908"/>
            <a:ext cx="588680" cy="268223"/>
          </a:xfrm>
          <a:prstGeom prst="rightArrow">
            <a:avLst/>
          </a:prstGeom>
          <a:solidFill>
            <a:srgbClr val="14A58C"/>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CL"/>
          </a:p>
        </p:txBody>
      </p:sp>
      <p:sp>
        <p:nvSpPr>
          <p:cNvPr id="6" name="CuadroTexto 5">
            <a:extLst>
              <a:ext uri="{FF2B5EF4-FFF2-40B4-BE49-F238E27FC236}">
                <a16:creationId xmlns:a16="http://schemas.microsoft.com/office/drawing/2014/main" id="{9AF3107D-D3C7-DA4E-B93F-B038E2E6636E}"/>
              </a:ext>
            </a:extLst>
          </p:cNvPr>
          <p:cNvSpPr txBox="1"/>
          <p:nvPr/>
        </p:nvSpPr>
        <p:spPr>
          <a:xfrm>
            <a:off x="2878374" y="1737191"/>
            <a:ext cx="2424866" cy="1877437"/>
          </a:xfrm>
          <a:prstGeom prst="rect">
            <a:avLst/>
          </a:prstGeom>
          <a:noFill/>
        </p:spPr>
        <p:txBody>
          <a:bodyPr wrap="square" rtlCol="0">
            <a:spAutoFit/>
          </a:bodyPr>
          <a:lstStyle/>
          <a:p>
            <a:r>
              <a:rPr lang="es-CL" sz="1400" b="1" dirty="0">
                <a:solidFill>
                  <a:srgbClr val="14A58C"/>
                </a:solidFill>
              </a:rPr>
              <a:t>Tareas específicas </a:t>
            </a:r>
            <a:r>
              <a:rPr lang="es-CL" sz="1400" dirty="0">
                <a:solidFill>
                  <a:schemeClr val="tx1">
                    <a:lumMod val="65000"/>
                    <a:lumOff val="35000"/>
                  </a:schemeClr>
                </a:solidFill>
              </a:rPr>
              <a:t>(por ejemplo, recortar, bailar, hacer manualidades) más que a iniciativas generales (por ejemplo, la canasta de alimentos, la aplicación, las guías, entre otras). </a:t>
            </a:r>
          </a:p>
          <a:p>
            <a:endParaRPr lang="es-CL" dirty="0"/>
          </a:p>
        </p:txBody>
      </p:sp>
      <p:sp>
        <p:nvSpPr>
          <p:cNvPr id="22" name="CuadroTexto 21">
            <a:extLst>
              <a:ext uri="{FF2B5EF4-FFF2-40B4-BE49-F238E27FC236}">
                <a16:creationId xmlns:a16="http://schemas.microsoft.com/office/drawing/2014/main" id="{D236592A-9C3B-9E4A-94C4-BFE5C8DA0501}"/>
              </a:ext>
            </a:extLst>
          </p:cNvPr>
          <p:cNvSpPr txBox="1"/>
          <p:nvPr/>
        </p:nvSpPr>
        <p:spPr>
          <a:xfrm>
            <a:off x="5820639" y="1737191"/>
            <a:ext cx="2520165" cy="1600438"/>
          </a:xfrm>
          <a:prstGeom prst="rect">
            <a:avLst/>
          </a:prstGeom>
          <a:noFill/>
        </p:spPr>
        <p:txBody>
          <a:bodyPr wrap="square" rtlCol="0">
            <a:spAutoFit/>
          </a:bodyPr>
          <a:lstStyle/>
          <a:p>
            <a:r>
              <a:rPr lang="es-CL" sz="1400" b="1" dirty="0">
                <a:solidFill>
                  <a:srgbClr val="14A58C"/>
                </a:solidFill>
              </a:rPr>
              <a:t>Inadecuación de actividades por sus características y nivel de dificultad respecto de la edad de los niños y niñas</a:t>
            </a:r>
            <a:r>
              <a:rPr lang="es-CL" sz="1400" dirty="0">
                <a:solidFill>
                  <a:srgbClr val="14A58C"/>
                </a:solidFill>
              </a:rPr>
              <a:t>. </a:t>
            </a:r>
            <a:r>
              <a:rPr lang="es-CL" sz="1400" dirty="0">
                <a:solidFill>
                  <a:schemeClr val="tx1">
                    <a:lumMod val="65000"/>
                    <a:lumOff val="35000"/>
                  </a:schemeClr>
                </a:solidFill>
              </a:rPr>
              <a:t>Especialmente críticas, son aquellas actividades dirigidas a tramos de edad de 0 a 2 años.</a:t>
            </a:r>
          </a:p>
        </p:txBody>
      </p:sp>
      <p:sp>
        <p:nvSpPr>
          <p:cNvPr id="25" name="Rectángulo redondeado 24">
            <a:extLst>
              <a:ext uri="{FF2B5EF4-FFF2-40B4-BE49-F238E27FC236}">
                <a16:creationId xmlns:a16="http://schemas.microsoft.com/office/drawing/2014/main" id="{79BE8C26-C94F-3149-97E5-CE953C0E78C5}"/>
              </a:ext>
            </a:extLst>
          </p:cNvPr>
          <p:cNvSpPr/>
          <p:nvPr/>
        </p:nvSpPr>
        <p:spPr>
          <a:xfrm>
            <a:off x="2437640" y="3928402"/>
            <a:ext cx="5915770" cy="986107"/>
          </a:xfrm>
          <a:prstGeom prst="round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26" name="Rectángulo 25">
            <a:extLst>
              <a:ext uri="{FF2B5EF4-FFF2-40B4-BE49-F238E27FC236}">
                <a16:creationId xmlns:a16="http://schemas.microsoft.com/office/drawing/2014/main" id="{8B685C78-9C74-A844-AC7B-CF95444FD8CD}"/>
              </a:ext>
            </a:extLst>
          </p:cNvPr>
          <p:cNvSpPr/>
          <p:nvPr/>
        </p:nvSpPr>
        <p:spPr>
          <a:xfrm>
            <a:off x="3439503" y="3960402"/>
            <a:ext cx="4905955" cy="892552"/>
          </a:xfrm>
          <a:prstGeom prst="rect">
            <a:avLst/>
          </a:prstGeom>
        </p:spPr>
        <p:txBody>
          <a:bodyPr wrap="square">
            <a:spAutoFit/>
          </a:bodyPr>
          <a:lstStyle/>
          <a:p>
            <a:r>
              <a:rPr lang="es-ES" sz="1300" i="1" dirty="0">
                <a:solidFill>
                  <a:schemeClr val="tx1">
                    <a:lumMod val="65000"/>
                    <a:lumOff val="35000"/>
                  </a:schemeClr>
                </a:solidFill>
              </a:rPr>
              <a:t>“…algunas sí, pero hay algunas que me costaban porque </a:t>
            </a:r>
            <a:r>
              <a:rPr lang="es-ES" sz="1300" b="1" i="1" dirty="0">
                <a:solidFill>
                  <a:srgbClr val="14A58C"/>
                </a:solidFill>
              </a:rPr>
              <a:t>el tema es que mi hijo era el más pequeño y venían actividades que eran para niños más grandes</a:t>
            </a:r>
            <a:r>
              <a:rPr lang="es-ES" sz="1300" i="1" dirty="0">
                <a:solidFill>
                  <a:srgbClr val="14A58C"/>
                </a:solidFill>
              </a:rPr>
              <a:t>.” </a:t>
            </a:r>
            <a:r>
              <a:rPr lang="es-ES" sz="1300" i="1" dirty="0">
                <a:solidFill>
                  <a:schemeClr val="tx1">
                    <a:lumMod val="65000"/>
                    <a:lumOff val="35000"/>
                  </a:schemeClr>
                </a:solidFill>
              </a:rPr>
              <a:t>(Valparaíso, Programa Alternativo de Atención al Párvulo). </a:t>
            </a:r>
            <a:endParaRPr lang="es-CL" sz="1300" i="1" dirty="0">
              <a:solidFill>
                <a:schemeClr val="tx1">
                  <a:lumMod val="65000"/>
                  <a:lumOff val="35000"/>
                </a:schemeClr>
              </a:solidFill>
            </a:endParaRPr>
          </a:p>
        </p:txBody>
      </p:sp>
      <p:sp>
        <p:nvSpPr>
          <p:cNvPr id="27" name="CuadroTexto 26">
            <a:extLst>
              <a:ext uri="{FF2B5EF4-FFF2-40B4-BE49-F238E27FC236}">
                <a16:creationId xmlns:a16="http://schemas.microsoft.com/office/drawing/2014/main" id="{0E0459BD-ADB3-8D4A-9A21-B632FD9706B7}"/>
              </a:ext>
            </a:extLst>
          </p:cNvPr>
          <p:cNvSpPr txBox="1"/>
          <p:nvPr/>
        </p:nvSpPr>
        <p:spPr>
          <a:xfrm>
            <a:off x="2543219" y="3828932"/>
            <a:ext cx="985961" cy="1323439"/>
          </a:xfrm>
          <a:prstGeom prst="rect">
            <a:avLst/>
          </a:prstGeom>
          <a:noFill/>
        </p:spPr>
        <p:txBody>
          <a:bodyPr wrap="square" rtlCol="0">
            <a:spAutoFit/>
          </a:bodyPr>
          <a:lstStyle/>
          <a:p>
            <a:r>
              <a:rPr lang="es-CL" sz="8000" b="1" dirty="0">
                <a:solidFill>
                  <a:srgbClr val="03B29E"/>
                </a:solidFill>
              </a:rPr>
              <a:t>“</a:t>
            </a:r>
            <a:endParaRPr lang="es-CL" sz="8000" dirty="0"/>
          </a:p>
        </p:txBody>
      </p:sp>
      <p:cxnSp>
        <p:nvCxnSpPr>
          <p:cNvPr id="28" name="Conector recto 27">
            <a:extLst>
              <a:ext uri="{FF2B5EF4-FFF2-40B4-BE49-F238E27FC236}">
                <a16:creationId xmlns:a16="http://schemas.microsoft.com/office/drawing/2014/main" id="{4E62290E-9729-5648-A296-F4C5802857B1}"/>
              </a:ext>
            </a:extLst>
          </p:cNvPr>
          <p:cNvCxnSpPr>
            <a:cxnSpLocks/>
          </p:cNvCxnSpPr>
          <p:nvPr/>
        </p:nvCxnSpPr>
        <p:spPr>
          <a:xfrm>
            <a:off x="2011680" y="906448"/>
            <a:ext cx="0" cy="3683629"/>
          </a:xfrm>
          <a:prstGeom prst="line">
            <a:avLst/>
          </a:prstGeom>
          <a:ln>
            <a:solidFill>
              <a:srgbClr val="14A58C"/>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5212109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header-pp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1561"/>
            <a:ext cx="9144000" cy="790575"/>
          </a:xfrm>
          <a:prstGeom prst="rect">
            <a:avLst/>
          </a:prstGeom>
        </p:spPr>
      </p:pic>
      <p:pic>
        <p:nvPicPr>
          <p:cNvPr id="17" name="Imagen 16" descr="foot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30524"/>
            <a:ext cx="9144000" cy="548640"/>
          </a:xfrm>
          <a:prstGeom prst="rect">
            <a:avLst/>
          </a:prstGeom>
        </p:spPr>
      </p:pic>
      <p:sp>
        <p:nvSpPr>
          <p:cNvPr id="5" name="Rectángulo redondeado 4">
            <a:extLst>
              <a:ext uri="{FF2B5EF4-FFF2-40B4-BE49-F238E27FC236}">
                <a16:creationId xmlns:a16="http://schemas.microsoft.com/office/drawing/2014/main" id="{8BB3E7F1-9B31-014F-B247-256D708EEFC9}"/>
              </a:ext>
            </a:extLst>
          </p:cNvPr>
          <p:cNvSpPr/>
          <p:nvPr/>
        </p:nvSpPr>
        <p:spPr>
          <a:xfrm>
            <a:off x="7129249" y="0"/>
            <a:ext cx="1828800" cy="572494"/>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pic>
        <p:nvPicPr>
          <p:cNvPr id="3" name="Imagen 2">
            <a:extLst>
              <a:ext uri="{FF2B5EF4-FFF2-40B4-BE49-F238E27FC236}">
                <a16:creationId xmlns:a16="http://schemas.microsoft.com/office/drawing/2014/main" id="{76790634-2092-3B4C-A2F1-9E30FD7ABEE8}"/>
              </a:ext>
            </a:extLst>
          </p:cNvPr>
          <p:cNvPicPr>
            <a:picLocks noChangeAspect="1"/>
          </p:cNvPicPr>
          <p:nvPr/>
        </p:nvPicPr>
        <p:blipFill>
          <a:blip r:embed="rId4"/>
          <a:stretch>
            <a:fillRect/>
          </a:stretch>
        </p:blipFill>
        <p:spPr>
          <a:xfrm>
            <a:off x="7212648" y="39755"/>
            <a:ext cx="1662002" cy="491214"/>
          </a:xfrm>
          <a:prstGeom prst="rect">
            <a:avLst/>
          </a:prstGeom>
        </p:spPr>
      </p:pic>
      <p:sp>
        <p:nvSpPr>
          <p:cNvPr id="8" name="CuadroTexto 7">
            <a:extLst>
              <a:ext uri="{FF2B5EF4-FFF2-40B4-BE49-F238E27FC236}">
                <a16:creationId xmlns:a16="http://schemas.microsoft.com/office/drawing/2014/main" id="{9C303B71-1175-2B40-A0A8-2CC94766579E}"/>
              </a:ext>
            </a:extLst>
          </p:cNvPr>
          <p:cNvSpPr txBox="1"/>
          <p:nvPr/>
        </p:nvSpPr>
        <p:spPr>
          <a:xfrm>
            <a:off x="269350" y="770004"/>
            <a:ext cx="1225495" cy="1384995"/>
          </a:xfrm>
          <a:prstGeom prst="rect">
            <a:avLst/>
          </a:prstGeom>
          <a:noFill/>
        </p:spPr>
        <p:txBody>
          <a:bodyPr wrap="square" rtlCol="0">
            <a:spAutoFit/>
          </a:bodyPr>
          <a:lstStyle/>
          <a:p>
            <a:r>
              <a:rPr lang="es-CL" sz="4800" dirty="0">
                <a:solidFill>
                  <a:srgbClr val="D40046"/>
                </a:solidFill>
              </a:rPr>
              <a:t>4. </a:t>
            </a:r>
          </a:p>
          <a:p>
            <a:r>
              <a:rPr lang="es-CL" b="1" dirty="0">
                <a:solidFill>
                  <a:schemeClr val="tx1">
                    <a:lumMod val="50000"/>
                    <a:lumOff val="50000"/>
                  </a:schemeClr>
                </a:solidFill>
              </a:rPr>
              <a:t>Principales hallazgos</a:t>
            </a:r>
          </a:p>
        </p:txBody>
      </p:sp>
      <p:sp>
        <p:nvSpPr>
          <p:cNvPr id="9" name="Elipse 8">
            <a:extLst>
              <a:ext uri="{FF2B5EF4-FFF2-40B4-BE49-F238E27FC236}">
                <a16:creationId xmlns:a16="http://schemas.microsoft.com/office/drawing/2014/main" id="{D0669ABC-C89E-9245-AEAF-63345EB825A9}"/>
              </a:ext>
            </a:extLst>
          </p:cNvPr>
          <p:cNvSpPr/>
          <p:nvPr/>
        </p:nvSpPr>
        <p:spPr>
          <a:xfrm>
            <a:off x="269350" y="2620209"/>
            <a:ext cx="365270" cy="365270"/>
          </a:xfrm>
          <a:prstGeom prst="ellipse">
            <a:avLst/>
          </a:prstGeom>
          <a:solidFill>
            <a:srgbClr val="03B29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10" name="Rectángulo 9">
            <a:extLst>
              <a:ext uri="{FF2B5EF4-FFF2-40B4-BE49-F238E27FC236}">
                <a16:creationId xmlns:a16="http://schemas.microsoft.com/office/drawing/2014/main" id="{0C642C6C-E7E0-A64D-9541-FD728C1ACCC8}"/>
              </a:ext>
            </a:extLst>
          </p:cNvPr>
          <p:cNvSpPr/>
          <p:nvPr/>
        </p:nvSpPr>
        <p:spPr>
          <a:xfrm>
            <a:off x="269352" y="2516100"/>
            <a:ext cx="1662814" cy="1815882"/>
          </a:xfrm>
          <a:prstGeom prst="rect">
            <a:avLst/>
          </a:prstGeom>
        </p:spPr>
        <p:txBody>
          <a:bodyPr wrap="square">
            <a:spAutoFit/>
          </a:bodyPr>
          <a:lstStyle/>
          <a:p>
            <a:pPr>
              <a:buClr>
                <a:srgbClr val="3C54B4"/>
              </a:buClr>
            </a:pPr>
            <a:r>
              <a:rPr lang="es-CL" sz="2800" b="1" dirty="0">
                <a:solidFill>
                  <a:schemeClr val="bg1"/>
                </a:solidFill>
              </a:rPr>
              <a:t>4</a:t>
            </a:r>
          </a:p>
          <a:p>
            <a:r>
              <a:rPr lang="es-CL" sz="1200" dirty="0">
                <a:solidFill>
                  <a:schemeClr val="tx1">
                    <a:lumMod val="65000"/>
                    <a:lumOff val="35000"/>
                  </a:schemeClr>
                </a:solidFill>
              </a:rPr>
              <a:t>Hay una </a:t>
            </a:r>
            <a:r>
              <a:rPr lang="es-CL" sz="1200" b="1" dirty="0">
                <a:solidFill>
                  <a:schemeClr val="tx1">
                    <a:lumMod val="65000"/>
                    <a:lumOff val="35000"/>
                  </a:schemeClr>
                </a:solidFill>
              </a:rPr>
              <a:t>alta satisfacción </a:t>
            </a:r>
            <a:r>
              <a:rPr lang="es-CL" sz="1200" dirty="0">
                <a:solidFill>
                  <a:schemeClr val="tx1">
                    <a:lumMod val="65000"/>
                    <a:lumOff val="35000"/>
                  </a:schemeClr>
                </a:solidFill>
              </a:rPr>
              <a:t>con el accionar de los Equipos Educativos (Educadoras y/o Técnicos) y las estrategias pedagógicas implementadas</a:t>
            </a:r>
          </a:p>
        </p:txBody>
      </p:sp>
      <p:pic>
        <p:nvPicPr>
          <p:cNvPr id="11" name="Imagen 10" descr="Imagen que contiene Interfaz de usuario gráfica&#10;&#10;Descripción generada automáticamente">
            <a:extLst>
              <a:ext uri="{FF2B5EF4-FFF2-40B4-BE49-F238E27FC236}">
                <a16:creationId xmlns:a16="http://schemas.microsoft.com/office/drawing/2014/main" id="{20F566B0-CACC-5049-AED2-9A211EAAEA5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43485" y="832100"/>
            <a:ext cx="5674334" cy="4051904"/>
          </a:xfrm>
          <a:prstGeom prst="rect">
            <a:avLst/>
          </a:prstGeom>
        </p:spPr>
      </p:pic>
      <p:sp>
        <p:nvSpPr>
          <p:cNvPr id="12" name="Rectángulo redondeado 11">
            <a:extLst>
              <a:ext uri="{FF2B5EF4-FFF2-40B4-BE49-F238E27FC236}">
                <a16:creationId xmlns:a16="http://schemas.microsoft.com/office/drawing/2014/main" id="{B4CACA73-15B5-C343-B3D1-78E262D32D86}"/>
              </a:ext>
            </a:extLst>
          </p:cNvPr>
          <p:cNvSpPr/>
          <p:nvPr/>
        </p:nvSpPr>
        <p:spPr>
          <a:xfrm>
            <a:off x="7296228" y="1353206"/>
            <a:ext cx="1614115" cy="3043126"/>
          </a:xfrm>
          <a:prstGeom prst="round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2" name="CuadroTexto 1">
            <a:extLst>
              <a:ext uri="{FF2B5EF4-FFF2-40B4-BE49-F238E27FC236}">
                <a16:creationId xmlns:a16="http://schemas.microsoft.com/office/drawing/2014/main" id="{D253579F-939D-8247-A61B-24256070F767}"/>
              </a:ext>
            </a:extLst>
          </p:cNvPr>
          <p:cNvSpPr txBox="1"/>
          <p:nvPr/>
        </p:nvSpPr>
        <p:spPr>
          <a:xfrm>
            <a:off x="7264424" y="1518158"/>
            <a:ext cx="1701579" cy="2970044"/>
          </a:xfrm>
          <a:prstGeom prst="rect">
            <a:avLst/>
          </a:prstGeom>
          <a:noFill/>
        </p:spPr>
        <p:txBody>
          <a:bodyPr wrap="square" rtlCol="0">
            <a:spAutoFit/>
          </a:bodyPr>
          <a:lstStyle/>
          <a:p>
            <a:r>
              <a:rPr lang="es-CL" sz="1100" dirty="0"/>
              <a:t>Por otro lado, hay una </a:t>
            </a:r>
            <a:r>
              <a:rPr lang="es-CL" sz="1100" b="1" dirty="0">
                <a:solidFill>
                  <a:srgbClr val="14A58C"/>
                </a:solidFill>
              </a:rPr>
              <a:t>alta valoración</a:t>
            </a:r>
            <a:r>
              <a:rPr lang="es-CL" sz="1100" dirty="0"/>
              <a:t> del funcionamiento del Jardín Infantil, pero </a:t>
            </a:r>
            <a:r>
              <a:rPr lang="es-CL" sz="1100" i="1" dirty="0"/>
              <a:t>sobre todo </a:t>
            </a:r>
            <a:r>
              <a:rPr lang="es-CL" sz="1100" dirty="0"/>
              <a:t>de las </a:t>
            </a:r>
            <a:r>
              <a:rPr lang="es-CL" sz="1100" b="1" dirty="0">
                <a:solidFill>
                  <a:srgbClr val="14A58C"/>
                </a:solidFill>
              </a:rPr>
              <a:t>Educadoras y/o Técnicos.</a:t>
            </a:r>
          </a:p>
          <a:p>
            <a:endParaRPr lang="es-CL" sz="1100" b="1" dirty="0">
              <a:solidFill>
                <a:srgbClr val="4F81BD"/>
              </a:solidFill>
            </a:endParaRPr>
          </a:p>
          <a:p>
            <a:r>
              <a:rPr lang="es-CL" sz="1100" dirty="0"/>
              <a:t>Hay </a:t>
            </a:r>
            <a:r>
              <a:rPr lang="es-CL" sz="1100" b="1" dirty="0">
                <a:solidFill>
                  <a:srgbClr val="D40046"/>
                </a:solidFill>
              </a:rPr>
              <a:t>menor valoración </a:t>
            </a:r>
            <a:r>
              <a:rPr lang="es-CL" sz="1100" dirty="0"/>
              <a:t>con la forma en que </a:t>
            </a:r>
            <a:r>
              <a:rPr lang="es-CL" sz="1100" b="1" dirty="0">
                <a:solidFill>
                  <a:srgbClr val="14A58C"/>
                </a:solidFill>
              </a:rPr>
              <a:t>el Jardín Infantil se acomoda a las actividades de los miembros del hogar</a:t>
            </a:r>
            <a:r>
              <a:rPr lang="es-CL" sz="1100" dirty="0"/>
              <a:t>, lo que emerge igualmente en las entrevistas y en las respuestas abiertas de la encuesta</a:t>
            </a:r>
            <a:r>
              <a:rPr lang="es-CL" sz="1100" b="1" dirty="0">
                <a:solidFill>
                  <a:srgbClr val="4F81BD"/>
                </a:solidFill>
              </a:rPr>
              <a:t>.</a:t>
            </a:r>
          </a:p>
          <a:p>
            <a:endParaRPr lang="es-CL" sz="1100" dirty="0"/>
          </a:p>
        </p:txBody>
      </p:sp>
      <p:cxnSp>
        <p:nvCxnSpPr>
          <p:cNvPr id="15" name="Conector recto 14">
            <a:extLst>
              <a:ext uri="{FF2B5EF4-FFF2-40B4-BE49-F238E27FC236}">
                <a16:creationId xmlns:a16="http://schemas.microsoft.com/office/drawing/2014/main" id="{97598C1E-3C79-9C44-ACD3-715375B8106B}"/>
              </a:ext>
            </a:extLst>
          </p:cNvPr>
          <p:cNvCxnSpPr>
            <a:cxnSpLocks/>
          </p:cNvCxnSpPr>
          <p:nvPr/>
        </p:nvCxnSpPr>
        <p:spPr>
          <a:xfrm>
            <a:off x="2011680" y="906448"/>
            <a:ext cx="0" cy="3683629"/>
          </a:xfrm>
          <a:prstGeom prst="line">
            <a:avLst/>
          </a:prstGeom>
          <a:ln>
            <a:solidFill>
              <a:srgbClr val="14A58C"/>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7228507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header-pp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1561"/>
            <a:ext cx="9144000" cy="790575"/>
          </a:xfrm>
          <a:prstGeom prst="rect">
            <a:avLst/>
          </a:prstGeom>
        </p:spPr>
      </p:pic>
      <p:pic>
        <p:nvPicPr>
          <p:cNvPr id="17" name="Imagen 16" descr="foot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30524"/>
            <a:ext cx="9144000" cy="548640"/>
          </a:xfrm>
          <a:prstGeom prst="rect">
            <a:avLst/>
          </a:prstGeom>
        </p:spPr>
      </p:pic>
      <p:sp>
        <p:nvSpPr>
          <p:cNvPr id="5" name="Rectángulo redondeado 4">
            <a:extLst>
              <a:ext uri="{FF2B5EF4-FFF2-40B4-BE49-F238E27FC236}">
                <a16:creationId xmlns:a16="http://schemas.microsoft.com/office/drawing/2014/main" id="{8BB3E7F1-9B31-014F-B247-256D708EEFC9}"/>
              </a:ext>
            </a:extLst>
          </p:cNvPr>
          <p:cNvSpPr/>
          <p:nvPr/>
        </p:nvSpPr>
        <p:spPr>
          <a:xfrm>
            <a:off x="7129249" y="0"/>
            <a:ext cx="1828800" cy="572494"/>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pic>
        <p:nvPicPr>
          <p:cNvPr id="3" name="Imagen 2">
            <a:extLst>
              <a:ext uri="{FF2B5EF4-FFF2-40B4-BE49-F238E27FC236}">
                <a16:creationId xmlns:a16="http://schemas.microsoft.com/office/drawing/2014/main" id="{76790634-2092-3B4C-A2F1-9E30FD7ABEE8}"/>
              </a:ext>
            </a:extLst>
          </p:cNvPr>
          <p:cNvPicPr>
            <a:picLocks noChangeAspect="1"/>
          </p:cNvPicPr>
          <p:nvPr/>
        </p:nvPicPr>
        <p:blipFill>
          <a:blip r:embed="rId4"/>
          <a:stretch>
            <a:fillRect/>
          </a:stretch>
        </p:blipFill>
        <p:spPr>
          <a:xfrm>
            <a:off x="7212648" y="39755"/>
            <a:ext cx="1662002" cy="491214"/>
          </a:xfrm>
          <a:prstGeom prst="rect">
            <a:avLst/>
          </a:prstGeom>
        </p:spPr>
      </p:pic>
      <p:sp>
        <p:nvSpPr>
          <p:cNvPr id="9" name="CuadroTexto 8">
            <a:extLst>
              <a:ext uri="{FF2B5EF4-FFF2-40B4-BE49-F238E27FC236}">
                <a16:creationId xmlns:a16="http://schemas.microsoft.com/office/drawing/2014/main" id="{639FA4E2-E0E6-8546-972D-9B7D800D1FC6}"/>
              </a:ext>
            </a:extLst>
          </p:cNvPr>
          <p:cNvSpPr txBox="1"/>
          <p:nvPr/>
        </p:nvSpPr>
        <p:spPr>
          <a:xfrm>
            <a:off x="269350" y="770004"/>
            <a:ext cx="1225495" cy="1384995"/>
          </a:xfrm>
          <a:prstGeom prst="rect">
            <a:avLst/>
          </a:prstGeom>
          <a:noFill/>
        </p:spPr>
        <p:txBody>
          <a:bodyPr wrap="square" rtlCol="0">
            <a:spAutoFit/>
          </a:bodyPr>
          <a:lstStyle/>
          <a:p>
            <a:r>
              <a:rPr lang="es-CL" sz="4800" dirty="0">
                <a:solidFill>
                  <a:srgbClr val="D40046"/>
                </a:solidFill>
              </a:rPr>
              <a:t>4. </a:t>
            </a:r>
          </a:p>
          <a:p>
            <a:r>
              <a:rPr lang="es-CL" b="1" dirty="0">
                <a:solidFill>
                  <a:schemeClr val="tx1">
                    <a:lumMod val="50000"/>
                    <a:lumOff val="50000"/>
                  </a:schemeClr>
                </a:solidFill>
              </a:rPr>
              <a:t>Principales hallazgos</a:t>
            </a:r>
          </a:p>
        </p:txBody>
      </p:sp>
      <p:sp>
        <p:nvSpPr>
          <p:cNvPr id="10" name="Elipse 9">
            <a:extLst>
              <a:ext uri="{FF2B5EF4-FFF2-40B4-BE49-F238E27FC236}">
                <a16:creationId xmlns:a16="http://schemas.microsoft.com/office/drawing/2014/main" id="{8C85EF16-28F6-9645-8027-93C8B77C0385}"/>
              </a:ext>
            </a:extLst>
          </p:cNvPr>
          <p:cNvSpPr/>
          <p:nvPr/>
        </p:nvSpPr>
        <p:spPr>
          <a:xfrm>
            <a:off x="269350" y="2620209"/>
            <a:ext cx="365270" cy="365270"/>
          </a:xfrm>
          <a:prstGeom prst="ellipse">
            <a:avLst/>
          </a:prstGeom>
          <a:solidFill>
            <a:srgbClr val="03B29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11" name="Rectángulo 10">
            <a:extLst>
              <a:ext uri="{FF2B5EF4-FFF2-40B4-BE49-F238E27FC236}">
                <a16:creationId xmlns:a16="http://schemas.microsoft.com/office/drawing/2014/main" id="{79E67CE2-0AAD-A248-8701-7F2C33D90E20}"/>
              </a:ext>
            </a:extLst>
          </p:cNvPr>
          <p:cNvSpPr/>
          <p:nvPr/>
        </p:nvSpPr>
        <p:spPr>
          <a:xfrm>
            <a:off x="269352" y="2516100"/>
            <a:ext cx="1662814" cy="1815882"/>
          </a:xfrm>
          <a:prstGeom prst="rect">
            <a:avLst/>
          </a:prstGeom>
        </p:spPr>
        <p:txBody>
          <a:bodyPr wrap="square">
            <a:spAutoFit/>
          </a:bodyPr>
          <a:lstStyle/>
          <a:p>
            <a:pPr>
              <a:buClr>
                <a:srgbClr val="3C54B4"/>
              </a:buClr>
            </a:pPr>
            <a:r>
              <a:rPr lang="es-CL" sz="2800" b="1" dirty="0">
                <a:solidFill>
                  <a:schemeClr val="bg1"/>
                </a:solidFill>
              </a:rPr>
              <a:t>4</a:t>
            </a:r>
          </a:p>
          <a:p>
            <a:r>
              <a:rPr lang="es-CL" sz="1200" dirty="0">
                <a:solidFill>
                  <a:schemeClr val="tx1">
                    <a:lumMod val="65000"/>
                    <a:lumOff val="35000"/>
                  </a:schemeClr>
                </a:solidFill>
              </a:rPr>
              <a:t>Hay una </a:t>
            </a:r>
            <a:r>
              <a:rPr lang="es-CL" sz="1200" b="1" dirty="0">
                <a:solidFill>
                  <a:schemeClr val="tx1">
                    <a:lumMod val="65000"/>
                    <a:lumOff val="35000"/>
                  </a:schemeClr>
                </a:solidFill>
              </a:rPr>
              <a:t>alta satisfacción </a:t>
            </a:r>
            <a:r>
              <a:rPr lang="es-CL" sz="1200" dirty="0">
                <a:solidFill>
                  <a:schemeClr val="tx1">
                    <a:lumMod val="65000"/>
                    <a:lumOff val="35000"/>
                  </a:schemeClr>
                </a:solidFill>
              </a:rPr>
              <a:t>con el accionar de los Equipos Educativos (Educadoras y/o Técnicos) y las estrategias pedagógicas implementadas</a:t>
            </a:r>
          </a:p>
        </p:txBody>
      </p:sp>
      <p:cxnSp>
        <p:nvCxnSpPr>
          <p:cNvPr id="12" name="Conector recto 11">
            <a:extLst>
              <a:ext uri="{FF2B5EF4-FFF2-40B4-BE49-F238E27FC236}">
                <a16:creationId xmlns:a16="http://schemas.microsoft.com/office/drawing/2014/main" id="{55DADFB7-A4F7-7247-BB0B-B1B44967BB71}"/>
              </a:ext>
            </a:extLst>
          </p:cNvPr>
          <p:cNvCxnSpPr>
            <a:cxnSpLocks/>
          </p:cNvCxnSpPr>
          <p:nvPr/>
        </p:nvCxnSpPr>
        <p:spPr>
          <a:xfrm>
            <a:off x="2011680" y="906448"/>
            <a:ext cx="0" cy="3683629"/>
          </a:xfrm>
          <a:prstGeom prst="line">
            <a:avLst/>
          </a:prstGeom>
          <a:ln>
            <a:solidFill>
              <a:srgbClr val="14A58C"/>
            </a:solidFill>
          </a:ln>
        </p:spPr>
        <p:style>
          <a:lnRef idx="1">
            <a:schemeClr val="accent6"/>
          </a:lnRef>
          <a:fillRef idx="0">
            <a:schemeClr val="accent6"/>
          </a:fillRef>
          <a:effectRef idx="0">
            <a:schemeClr val="accent6"/>
          </a:effectRef>
          <a:fontRef idx="minor">
            <a:schemeClr val="tx1"/>
          </a:fontRef>
        </p:style>
      </p:cxnSp>
      <p:sp>
        <p:nvSpPr>
          <p:cNvPr id="13" name="Rectángulo redondeado 12">
            <a:extLst>
              <a:ext uri="{FF2B5EF4-FFF2-40B4-BE49-F238E27FC236}">
                <a16:creationId xmlns:a16="http://schemas.microsoft.com/office/drawing/2014/main" id="{7378F23C-E55B-644E-BF5F-492BCBEE912A}"/>
              </a:ext>
            </a:extLst>
          </p:cNvPr>
          <p:cNvSpPr/>
          <p:nvPr/>
        </p:nvSpPr>
        <p:spPr>
          <a:xfrm>
            <a:off x="2620520" y="1666269"/>
            <a:ext cx="5915770" cy="986107"/>
          </a:xfrm>
          <a:prstGeom prst="round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15" name="Rectángulo 14">
            <a:extLst>
              <a:ext uri="{FF2B5EF4-FFF2-40B4-BE49-F238E27FC236}">
                <a16:creationId xmlns:a16="http://schemas.microsoft.com/office/drawing/2014/main" id="{F975F22A-7584-0446-9FBF-487710127020}"/>
              </a:ext>
            </a:extLst>
          </p:cNvPr>
          <p:cNvSpPr/>
          <p:nvPr/>
        </p:nvSpPr>
        <p:spPr>
          <a:xfrm>
            <a:off x="3622383" y="1698269"/>
            <a:ext cx="4905955" cy="954107"/>
          </a:xfrm>
          <a:prstGeom prst="rect">
            <a:avLst/>
          </a:prstGeom>
        </p:spPr>
        <p:txBody>
          <a:bodyPr wrap="square">
            <a:spAutoFit/>
          </a:bodyPr>
          <a:lstStyle/>
          <a:p>
            <a:r>
              <a:rPr lang="es-CL" sz="1400" i="1" dirty="0">
                <a:solidFill>
                  <a:schemeClr val="tx1">
                    <a:lumMod val="65000"/>
                    <a:lumOff val="35000"/>
                  </a:schemeClr>
                </a:solidFill>
              </a:rPr>
              <a:t>“Lo mejor, </a:t>
            </a:r>
            <a:r>
              <a:rPr lang="es-CL" sz="1400" b="1" i="1" dirty="0">
                <a:solidFill>
                  <a:srgbClr val="14A58C"/>
                </a:solidFill>
              </a:rPr>
              <a:t>la continuidad de las tías</a:t>
            </a:r>
            <a:r>
              <a:rPr lang="es-CL" sz="1400" i="1" dirty="0">
                <a:solidFill>
                  <a:schemeClr val="tx1">
                    <a:lumMod val="65000"/>
                    <a:lumOff val="35000"/>
                  </a:schemeClr>
                </a:solidFill>
              </a:rPr>
              <a:t>, la </a:t>
            </a:r>
            <a:r>
              <a:rPr lang="es-CL" sz="1400" b="1" i="1" dirty="0">
                <a:solidFill>
                  <a:srgbClr val="14A58C"/>
                </a:solidFill>
              </a:rPr>
              <a:t>perseverancia</a:t>
            </a:r>
            <a:r>
              <a:rPr lang="es-CL" sz="1400" i="1" dirty="0">
                <a:solidFill>
                  <a:schemeClr val="tx1">
                    <a:lumMod val="65000"/>
                    <a:lumOff val="35000"/>
                  </a:schemeClr>
                </a:solidFill>
              </a:rPr>
              <a:t> de entregar las informaciones, de entregar los videítos, de enviarnos las cosas para la casa, harto material que nos entregaron.” (Biobío, Jardín Infantil Clásico de Administración Directa)</a:t>
            </a:r>
          </a:p>
        </p:txBody>
      </p:sp>
      <p:sp>
        <p:nvSpPr>
          <p:cNvPr id="16" name="CuadroTexto 15">
            <a:extLst>
              <a:ext uri="{FF2B5EF4-FFF2-40B4-BE49-F238E27FC236}">
                <a16:creationId xmlns:a16="http://schemas.microsoft.com/office/drawing/2014/main" id="{21AD9DC3-B319-084E-B1B1-8D9BD7704374}"/>
              </a:ext>
            </a:extLst>
          </p:cNvPr>
          <p:cNvSpPr txBox="1"/>
          <p:nvPr/>
        </p:nvSpPr>
        <p:spPr>
          <a:xfrm>
            <a:off x="2700034" y="1308804"/>
            <a:ext cx="985961" cy="2092881"/>
          </a:xfrm>
          <a:prstGeom prst="rect">
            <a:avLst/>
          </a:prstGeom>
          <a:noFill/>
        </p:spPr>
        <p:txBody>
          <a:bodyPr wrap="square" rtlCol="0">
            <a:spAutoFit/>
          </a:bodyPr>
          <a:lstStyle/>
          <a:p>
            <a:r>
              <a:rPr lang="es-CL" sz="13000" b="1" dirty="0">
                <a:solidFill>
                  <a:srgbClr val="03B29E"/>
                </a:solidFill>
              </a:rPr>
              <a:t>“</a:t>
            </a:r>
            <a:endParaRPr lang="es-CL" sz="13000" dirty="0"/>
          </a:p>
        </p:txBody>
      </p:sp>
      <p:sp>
        <p:nvSpPr>
          <p:cNvPr id="2" name="CuadroTexto 1">
            <a:extLst>
              <a:ext uri="{FF2B5EF4-FFF2-40B4-BE49-F238E27FC236}">
                <a16:creationId xmlns:a16="http://schemas.microsoft.com/office/drawing/2014/main" id="{C2BCED64-5A1B-4E44-B5DA-D978BEA1E24C}"/>
              </a:ext>
            </a:extLst>
          </p:cNvPr>
          <p:cNvSpPr txBox="1"/>
          <p:nvPr/>
        </p:nvSpPr>
        <p:spPr>
          <a:xfrm>
            <a:off x="2700034" y="2832402"/>
            <a:ext cx="5749022" cy="1015663"/>
          </a:xfrm>
          <a:prstGeom prst="rect">
            <a:avLst/>
          </a:prstGeom>
          <a:noFill/>
        </p:spPr>
        <p:txBody>
          <a:bodyPr wrap="square" rtlCol="0">
            <a:spAutoFit/>
          </a:bodyPr>
          <a:lstStyle/>
          <a:p>
            <a:r>
              <a:rPr lang="es-CL" sz="1400" dirty="0">
                <a:solidFill>
                  <a:schemeClr val="tx1">
                    <a:lumMod val="65000"/>
                    <a:lumOff val="35000"/>
                  </a:schemeClr>
                </a:solidFill>
              </a:rPr>
              <a:t>Las personas entrevistadas </a:t>
            </a:r>
            <a:r>
              <a:rPr lang="es-CL" sz="1400" b="1" dirty="0">
                <a:solidFill>
                  <a:srgbClr val="14A58C"/>
                </a:solidFill>
              </a:rPr>
              <a:t>destacan transversalmente el trabajo realizado por el equipo pedagógico</a:t>
            </a:r>
            <a:r>
              <a:rPr lang="es-CL" sz="1400" dirty="0">
                <a:solidFill>
                  <a:srgbClr val="14A58C"/>
                </a:solidFill>
              </a:rPr>
              <a:t>,</a:t>
            </a:r>
            <a:r>
              <a:rPr lang="es-CL" sz="1400" dirty="0">
                <a:solidFill>
                  <a:schemeClr val="tx1">
                    <a:lumMod val="65000"/>
                    <a:lumOff val="35000"/>
                  </a:schemeClr>
                </a:solidFill>
              </a:rPr>
              <a:t> tanto en los momentos a distancia como presenciales.</a:t>
            </a:r>
          </a:p>
          <a:p>
            <a:endParaRPr lang="es-CL" dirty="0"/>
          </a:p>
        </p:txBody>
      </p:sp>
    </p:spTree>
    <p:extLst>
      <p:ext uri="{BB962C8B-B14F-4D97-AF65-F5344CB8AC3E}">
        <p14:creationId xmlns:p14="http://schemas.microsoft.com/office/powerpoint/2010/main" val="34002147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header-pp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1561"/>
            <a:ext cx="9144000" cy="790575"/>
          </a:xfrm>
          <a:prstGeom prst="rect">
            <a:avLst/>
          </a:prstGeom>
        </p:spPr>
      </p:pic>
      <p:pic>
        <p:nvPicPr>
          <p:cNvPr id="17" name="Imagen 16" descr="foote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030524"/>
            <a:ext cx="9144000" cy="548640"/>
          </a:xfrm>
          <a:prstGeom prst="rect">
            <a:avLst/>
          </a:prstGeom>
        </p:spPr>
      </p:pic>
      <p:sp>
        <p:nvSpPr>
          <p:cNvPr id="5" name="Rectángulo redondeado 4">
            <a:extLst>
              <a:ext uri="{FF2B5EF4-FFF2-40B4-BE49-F238E27FC236}">
                <a16:creationId xmlns:a16="http://schemas.microsoft.com/office/drawing/2014/main" id="{8BB3E7F1-9B31-014F-B247-256D708EEFC9}"/>
              </a:ext>
            </a:extLst>
          </p:cNvPr>
          <p:cNvSpPr/>
          <p:nvPr/>
        </p:nvSpPr>
        <p:spPr>
          <a:xfrm>
            <a:off x="7129249" y="0"/>
            <a:ext cx="1828800" cy="572494"/>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pic>
        <p:nvPicPr>
          <p:cNvPr id="3" name="Imagen 2">
            <a:extLst>
              <a:ext uri="{FF2B5EF4-FFF2-40B4-BE49-F238E27FC236}">
                <a16:creationId xmlns:a16="http://schemas.microsoft.com/office/drawing/2014/main" id="{76790634-2092-3B4C-A2F1-9E30FD7ABEE8}"/>
              </a:ext>
            </a:extLst>
          </p:cNvPr>
          <p:cNvPicPr>
            <a:picLocks noChangeAspect="1"/>
          </p:cNvPicPr>
          <p:nvPr/>
        </p:nvPicPr>
        <p:blipFill>
          <a:blip r:embed="rId5"/>
          <a:stretch>
            <a:fillRect/>
          </a:stretch>
        </p:blipFill>
        <p:spPr>
          <a:xfrm>
            <a:off x="7212648" y="39755"/>
            <a:ext cx="1662002" cy="491214"/>
          </a:xfrm>
          <a:prstGeom prst="rect">
            <a:avLst/>
          </a:prstGeom>
        </p:spPr>
      </p:pic>
      <p:cxnSp>
        <p:nvCxnSpPr>
          <p:cNvPr id="11" name="Conector recto 10">
            <a:extLst>
              <a:ext uri="{FF2B5EF4-FFF2-40B4-BE49-F238E27FC236}">
                <a16:creationId xmlns:a16="http://schemas.microsoft.com/office/drawing/2014/main" id="{15A98B3D-FA67-DB43-A844-7473D21E1E1F}"/>
              </a:ext>
            </a:extLst>
          </p:cNvPr>
          <p:cNvCxnSpPr>
            <a:cxnSpLocks/>
          </p:cNvCxnSpPr>
          <p:nvPr/>
        </p:nvCxnSpPr>
        <p:spPr>
          <a:xfrm>
            <a:off x="2011680" y="906448"/>
            <a:ext cx="0" cy="3683629"/>
          </a:xfrm>
          <a:prstGeom prst="line">
            <a:avLst/>
          </a:prstGeom>
          <a:ln>
            <a:solidFill>
              <a:srgbClr val="14A58C"/>
            </a:solidFill>
          </a:ln>
        </p:spPr>
        <p:style>
          <a:lnRef idx="1">
            <a:schemeClr val="accent6"/>
          </a:lnRef>
          <a:fillRef idx="0">
            <a:schemeClr val="accent6"/>
          </a:fillRef>
          <a:effectRef idx="0">
            <a:schemeClr val="accent6"/>
          </a:effectRef>
          <a:fontRef idx="minor">
            <a:schemeClr val="tx1"/>
          </a:fontRef>
        </p:style>
      </p:cxnSp>
      <p:sp>
        <p:nvSpPr>
          <p:cNvPr id="12" name="Rectángulo redondeado 11">
            <a:extLst>
              <a:ext uri="{FF2B5EF4-FFF2-40B4-BE49-F238E27FC236}">
                <a16:creationId xmlns:a16="http://schemas.microsoft.com/office/drawing/2014/main" id="{911D9914-A326-9A49-8179-F1257D6BFCB7}"/>
              </a:ext>
            </a:extLst>
          </p:cNvPr>
          <p:cNvSpPr/>
          <p:nvPr/>
        </p:nvSpPr>
        <p:spPr>
          <a:xfrm>
            <a:off x="2611324" y="915829"/>
            <a:ext cx="5915770" cy="511108"/>
          </a:xfrm>
          <a:prstGeom prst="round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13" name="Rectángulo 12">
            <a:extLst>
              <a:ext uri="{FF2B5EF4-FFF2-40B4-BE49-F238E27FC236}">
                <a16:creationId xmlns:a16="http://schemas.microsoft.com/office/drawing/2014/main" id="{00E718B0-6891-2942-9DFA-2CD54D322055}"/>
              </a:ext>
            </a:extLst>
          </p:cNvPr>
          <p:cNvSpPr/>
          <p:nvPr/>
        </p:nvSpPr>
        <p:spPr>
          <a:xfrm>
            <a:off x="2611324" y="855612"/>
            <a:ext cx="5915762" cy="584775"/>
          </a:xfrm>
          <a:prstGeom prst="rect">
            <a:avLst/>
          </a:prstGeom>
        </p:spPr>
        <p:txBody>
          <a:bodyPr wrap="square">
            <a:spAutoFit/>
          </a:bodyPr>
          <a:lstStyle/>
          <a:p>
            <a:pPr algn="ctr"/>
            <a:r>
              <a:rPr lang="es-CL" sz="3200" b="1" dirty="0">
                <a:solidFill>
                  <a:srgbClr val="14A58C"/>
                </a:solidFill>
              </a:rPr>
              <a:t>Recomendaciones</a:t>
            </a:r>
          </a:p>
        </p:txBody>
      </p:sp>
      <p:sp>
        <p:nvSpPr>
          <p:cNvPr id="2" name="CuadroTexto 1">
            <a:extLst>
              <a:ext uri="{FF2B5EF4-FFF2-40B4-BE49-F238E27FC236}">
                <a16:creationId xmlns:a16="http://schemas.microsoft.com/office/drawing/2014/main" id="{4FEFF582-DB2F-9B4E-9437-D7D9A7C7AAE7}"/>
              </a:ext>
            </a:extLst>
          </p:cNvPr>
          <p:cNvSpPr txBox="1"/>
          <p:nvPr/>
        </p:nvSpPr>
        <p:spPr>
          <a:xfrm>
            <a:off x="2903526" y="1640095"/>
            <a:ext cx="2221992" cy="2092881"/>
          </a:xfrm>
          <a:prstGeom prst="rect">
            <a:avLst/>
          </a:prstGeom>
          <a:noFill/>
        </p:spPr>
        <p:txBody>
          <a:bodyPr wrap="square" rtlCol="0">
            <a:spAutoFit/>
          </a:bodyPr>
          <a:lstStyle/>
          <a:p>
            <a:r>
              <a:rPr lang="es-CL" sz="1400" b="1" dirty="0">
                <a:solidFill>
                  <a:srgbClr val="14A58C"/>
                </a:solidFill>
              </a:rPr>
              <a:t>Asegurar y mantener entrega de recursos pedagógicos desde las unidades educativas a las familias</a:t>
            </a:r>
            <a:r>
              <a:rPr lang="es-CL" sz="1400" dirty="0">
                <a:solidFill>
                  <a:srgbClr val="14A58C"/>
                </a:solidFill>
              </a:rPr>
              <a:t>: </a:t>
            </a:r>
            <a:r>
              <a:rPr lang="es-CL" sz="1400" dirty="0">
                <a:solidFill>
                  <a:schemeClr val="tx1">
                    <a:lumMod val="65000"/>
                    <a:lumOff val="35000"/>
                  </a:schemeClr>
                </a:solidFill>
              </a:rPr>
              <a:t>actividades educativas, orientaciones para su implementación y materiales. </a:t>
            </a:r>
          </a:p>
          <a:p>
            <a:endParaRPr lang="es-CL" dirty="0"/>
          </a:p>
        </p:txBody>
      </p:sp>
      <p:sp>
        <p:nvSpPr>
          <p:cNvPr id="18" name="CuadroTexto 17">
            <a:extLst>
              <a:ext uri="{FF2B5EF4-FFF2-40B4-BE49-F238E27FC236}">
                <a16:creationId xmlns:a16="http://schemas.microsoft.com/office/drawing/2014/main" id="{D8A4FF77-1089-1442-BB91-519C5723A6CF}"/>
              </a:ext>
            </a:extLst>
          </p:cNvPr>
          <p:cNvSpPr txBox="1"/>
          <p:nvPr/>
        </p:nvSpPr>
        <p:spPr>
          <a:xfrm>
            <a:off x="6305094" y="1640095"/>
            <a:ext cx="2221992" cy="2739211"/>
          </a:xfrm>
          <a:prstGeom prst="rect">
            <a:avLst/>
          </a:prstGeom>
          <a:noFill/>
        </p:spPr>
        <p:txBody>
          <a:bodyPr wrap="square" rtlCol="0">
            <a:spAutoFit/>
          </a:bodyPr>
          <a:lstStyle/>
          <a:p>
            <a:pPr>
              <a:lnSpc>
                <a:spcPct val="100000"/>
              </a:lnSpc>
              <a:spcBef>
                <a:spcPts val="1200"/>
              </a:spcBef>
              <a:buClr>
                <a:srgbClr val="595959"/>
              </a:buClr>
              <a:buSzPct val="100000"/>
            </a:pPr>
            <a:r>
              <a:rPr lang="es-CL" sz="1400" b="1" dirty="0">
                <a:solidFill>
                  <a:schemeClr val="tx1">
                    <a:lumMod val="65000"/>
                    <a:lumOff val="35000"/>
                  </a:schemeClr>
                </a:solidFill>
              </a:rPr>
              <a:t>Apoyo pedagógico desde la unidad educativa a la familia</a:t>
            </a:r>
            <a:r>
              <a:rPr lang="es-CL" sz="1400" dirty="0">
                <a:solidFill>
                  <a:schemeClr val="tx1">
                    <a:lumMod val="65000"/>
                    <a:lumOff val="35000"/>
                  </a:schemeClr>
                </a:solidFill>
              </a:rPr>
              <a:t>: realizar </a:t>
            </a:r>
            <a:r>
              <a:rPr lang="es-CL" sz="1400" b="1" dirty="0">
                <a:solidFill>
                  <a:srgbClr val="14A58C"/>
                </a:solidFill>
              </a:rPr>
              <a:t>seguimiento, evaluación y retroalimentación </a:t>
            </a:r>
            <a:r>
              <a:rPr lang="es-CL" sz="1400" dirty="0">
                <a:solidFill>
                  <a:schemeClr val="tx1">
                    <a:lumMod val="65000"/>
                    <a:lumOff val="35000"/>
                  </a:schemeClr>
                </a:solidFill>
              </a:rPr>
              <a:t>de los aprendizajes de niños y niñas </a:t>
            </a:r>
            <a:r>
              <a:rPr lang="es-CL" sz="1400" b="1" dirty="0">
                <a:solidFill>
                  <a:schemeClr val="tx1">
                    <a:lumMod val="65000"/>
                    <a:lumOff val="35000"/>
                  </a:schemeClr>
                </a:solidFill>
              </a:rPr>
              <a:t>con los apoderados</a:t>
            </a:r>
            <a:r>
              <a:rPr lang="es-CL" sz="1400" dirty="0">
                <a:solidFill>
                  <a:schemeClr val="tx1">
                    <a:lumMod val="65000"/>
                    <a:lumOff val="35000"/>
                  </a:schemeClr>
                </a:solidFill>
              </a:rPr>
              <a:t>, para familiarizarlos con objetivos de aprendizaje e informarles avances y dificultades de los párvulos.</a:t>
            </a:r>
          </a:p>
          <a:p>
            <a:endParaRPr lang="es-CL" dirty="0"/>
          </a:p>
        </p:txBody>
      </p:sp>
      <p:sp>
        <p:nvSpPr>
          <p:cNvPr id="19" name="Elipse 18">
            <a:extLst>
              <a:ext uri="{FF2B5EF4-FFF2-40B4-BE49-F238E27FC236}">
                <a16:creationId xmlns:a16="http://schemas.microsoft.com/office/drawing/2014/main" id="{A4DB6AF4-08A5-DE4A-9EED-853754EF3B02}"/>
              </a:ext>
            </a:extLst>
          </p:cNvPr>
          <p:cNvSpPr/>
          <p:nvPr/>
        </p:nvSpPr>
        <p:spPr>
          <a:xfrm>
            <a:off x="2616331" y="1745662"/>
            <a:ext cx="135172" cy="135172"/>
          </a:xfrm>
          <a:prstGeom prst="ellipse">
            <a:avLst/>
          </a:prstGeom>
          <a:solidFill>
            <a:srgbClr val="D400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dirty="0"/>
          </a:p>
        </p:txBody>
      </p:sp>
      <p:sp>
        <p:nvSpPr>
          <p:cNvPr id="20" name="Elipse 19">
            <a:extLst>
              <a:ext uri="{FF2B5EF4-FFF2-40B4-BE49-F238E27FC236}">
                <a16:creationId xmlns:a16="http://schemas.microsoft.com/office/drawing/2014/main" id="{1FBE868B-1A8E-234E-ADDC-C8643BBBA934}"/>
              </a:ext>
            </a:extLst>
          </p:cNvPr>
          <p:cNvSpPr/>
          <p:nvPr/>
        </p:nvSpPr>
        <p:spPr>
          <a:xfrm>
            <a:off x="6014381" y="1745662"/>
            <a:ext cx="135172" cy="135172"/>
          </a:xfrm>
          <a:prstGeom prst="ellipse">
            <a:avLst/>
          </a:prstGeom>
          <a:solidFill>
            <a:srgbClr val="D400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dirty="0"/>
          </a:p>
        </p:txBody>
      </p:sp>
    </p:spTree>
    <p:extLst>
      <p:ext uri="{BB962C8B-B14F-4D97-AF65-F5344CB8AC3E}">
        <p14:creationId xmlns:p14="http://schemas.microsoft.com/office/powerpoint/2010/main" val="23278770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header-pp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1561"/>
            <a:ext cx="9144000" cy="790575"/>
          </a:xfrm>
          <a:prstGeom prst="rect">
            <a:avLst/>
          </a:prstGeom>
        </p:spPr>
      </p:pic>
      <p:pic>
        <p:nvPicPr>
          <p:cNvPr id="17" name="Imagen 16" descr="foot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30524"/>
            <a:ext cx="9144000" cy="548640"/>
          </a:xfrm>
          <a:prstGeom prst="rect">
            <a:avLst/>
          </a:prstGeom>
        </p:spPr>
      </p:pic>
      <p:sp>
        <p:nvSpPr>
          <p:cNvPr id="5" name="Rectángulo redondeado 4">
            <a:extLst>
              <a:ext uri="{FF2B5EF4-FFF2-40B4-BE49-F238E27FC236}">
                <a16:creationId xmlns:a16="http://schemas.microsoft.com/office/drawing/2014/main" id="{8BB3E7F1-9B31-014F-B247-256D708EEFC9}"/>
              </a:ext>
            </a:extLst>
          </p:cNvPr>
          <p:cNvSpPr/>
          <p:nvPr/>
        </p:nvSpPr>
        <p:spPr>
          <a:xfrm>
            <a:off x="7129249" y="0"/>
            <a:ext cx="1828800" cy="572494"/>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pic>
        <p:nvPicPr>
          <p:cNvPr id="3" name="Imagen 2">
            <a:extLst>
              <a:ext uri="{FF2B5EF4-FFF2-40B4-BE49-F238E27FC236}">
                <a16:creationId xmlns:a16="http://schemas.microsoft.com/office/drawing/2014/main" id="{76790634-2092-3B4C-A2F1-9E30FD7ABEE8}"/>
              </a:ext>
            </a:extLst>
          </p:cNvPr>
          <p:cNvPicPr>
            <a:picLocks noChangeAspect="1"/>
          </p:cNvPicPr>
          <p:nvPr/>
        </p:nvPicPr>
        <p:blipFill>
          <a:blip r:embed="rId4"/>
          <a:stretch>
            <a:fillRect/>
          </a:stretch>
        </p:blipFill>
        <p:spPr>
          <a:xfrm>
            <a:off x="7212648" y="39755"/>
            <a:ext cx="1662002" cy="491214"/>
          </a:xfrm>
          <a:prstGeom prst="rect">
            <a:avLst/>
          </a:prstGeom>
        </p:spPr>
      </p:pic>
      <p:sp>
        <p:nvSpPr>
          <p:cNvPr id="10" name="CuadroTexto 9">
            <a:extLst>
              <a:ext uri="{FF2B5EF4-FFF2-40B4-BE49-F238E27FC236}">
                <a16:creationId xmlns:a16="http://schemas.microsoft.com/office/drawing/2014/main" id="{B5A68C48-E707-C549-9EEA-CFEA1424FDDF}"/>
              </a:ext>
            </a:extLst>
          </p:cNvPr>
          <p:cNvSpPr txBox="1"/>
          <p:nvPr/>
        </p:nvSpPr>
        <p:spPr>
          <a:xfrm>
            <a:off x="2903525" y="1640095"/>
            <a:ext cx="2371029" cy="2092881"/>
          </a:xfrm>
          <a:prstGeom prst="rect">
            <a:avLst/>
          </a:prstGeom>
          <a:noFill/>
        </p:spPr>
        <p:txBody>
          <a:bodyPr wrap="square" rtlCol="0">
            <a:spAutoFit/>
          </a:bodyPr>
          <a:lstStyle/>
          <a:p>
            <a:pPr marL="131445">
              <a:spcBef>
                <a:spcPts val="1200"/>
              </a:spcBef>
              <a:buClr>
                <a:srgbClr val="595959"/>
              </a:buClr>
              <a:buSzPct val="100000"/>
            </a:pPr>
            <a:r>
              <a:rPr lang="es-CL" sz="1400" b="1" dirty="0">
                <a:solidFill>
                  <a:schemeClr val="tx1">
                    <a:lumMod val="65000"/>
                    <a:lumOff val="35000"/>
                  </a:schemeClr>
                </a:solidFill>
              </a:rPr>
              <a:t>Desarrollar espacios para el encuentro entre equipos educativos, párvulos y apoderados, </a:t>
            </a:r>
            <a:r>
              <a:rPr lang="es-CL" sz="1400" dirty="0">
                <a:solidFill>
                  <a:schemeClr val="tx1">
                    <a:lumMod val="65000"/>
                    <a:lumOff val="35000"/>
                  </a:schemeClr>
                </a:solidFill>
              </a:rPr>
              <a:t>para</a:t>
            </a:r>
            <a:r>
              <a:rPr lang="es-CL" sz="1400" b="1" dirty="0">
                <a:solidFill>
                  <a:schemeClr val="tx1">
                    <a:lumMod val="65000"/>
                    <a:lumOff val="35000"/>
                  </a:schemeClr>
                </a:solidFill>
              </a:rPr>
              <a:t> </a:t>
            </a:r>
            <a:r>
              <a:rPr lang="es-CL" sz="1400" b="1" dirty="0">
                <a:solidFill>
                  <a:srgbClr val="14A58C"/>
                </a:solidFill>
              </a:rPr>
              <a:t>favorecer establecimiento de redes y vínculos</a:t>
            </a:r>
            <a:r>
              <a:rPr lang="es-CL" sz="1400" b="1" dirty="0">
                <a:solidFill>
                  <a:schemeClr val="tx1">
                    <a:lumMod val="65000"/>
                    <a:lumOff val="35000"/>
                  </a:schemeClr>
                </a:solidFill>
              </a:rPr>
              <a:t> </a:t>
            </a:r>
            <a:r>
              <a:rPr lang="es-CL" sz="1400" dirty="0">
                <a:solidFill>
                  <a:schemeClr val="tx1">
                    <a:lumMod val="65000"/>
                    <a:lumOff val="35000"/>
                  </a:schemeClr>
                </a:solidFill>
              </a:rPr>
              <a:t>entre quienes integran la comunidad educativa. </a:t>
            </a:r>
          </a:p>
          <a:p>
            <a:endParaRPr lang="es-CL" dirty="0"/>
          </a:p>
        </p:txBody>
      </p:sp>
      <p:sp>
        <p:nvSpPr>
          <p:cNvPr id="11" name="CuadroTexto 10">
            <a:extLst>
              <a:ext uri="{FF2B5EF4-FFF2-40B4-BE49-F238E27FC236}">
                <a16:creationId xmlns:a16="http://schemas.microsoft.com/office/drawing/2014/main" id="{93D222A9-EB1E-B547-A632-5C9F20DFD75F}"/>
              </a:ext>
            </a:extLst>
          </p:cNvPr>
          <p:cNvSpPr txBox="1"/>
          <p:nvPr/>
        </p:nvSpPr>
        <p:spPr>
          <a:xfrm>
            <a:off x="6305094" y="1640095"/>
            <a:ext cx="2221992" cy="1661993"/>
          </a:xfrm>
          <a:prstGeom prst="rect">
            <a:avLst/>
          </a:prstGeom>
          <a:noFill/>
        </p:spPr>
        <p:txBody>
          <a:bodyPr wrap="square" rtlCol="0">
            <a:spAutoFit/>
          </a:bodyPr>
          <a:lstStyle/>
          <a:p>
            <a:r>
              <a:rPr lang="es-CL" sz="1400" b="1" dirty="0">
                <a:solidFill>
                  <a:schemeClr val="tx1">
                    <a:lumMod val="65000"/>
                    <a:lumOff val="35000"/>
                  </a:schemeClr>
                </a:solidFill>
              </a:rPr>
              <a:t>Establecer canales de comunicación accesibles,  permanentes</a:t>
            </a:r>
            <a:r>
              <a:rPr lang="es-CL" sz="1400" dirty="0">
                <a:solidFill>
                  <a:schemeClr val="tx1">
                    <a:lumMod val="65000"/>
                    <a:lumOff val="35000"/>
                  </a:schemeClr>
                </a:solidFill>
              </a:rPr>
              <a:t> y oportunos</a:t>
            </a:r>
            <a:r>
              <a:rPr lang="es-CL" sz="1400" b="1" dirty="0">
                <a:solidFill>
                  <a:schemeClr val="tx1">
                    <a:lumMod val="65000"/>
                    <a:lumOff val="35000"/>
                  </a:schemeClr>
                </a:solidFill>
              </a:rPr>
              <a:t> </a:t>
            </a:r>
            <a:r>
              <a:rPr lang="es-CL" sz="1400" dirty="0">
                <a:solidFill>
                  <a:schemeClr val="tx1">
                    <a:lumMod val="65000"/>
                    <a:lumOff val="35000"/>
                  </a:schemeClr>
                </a:solidFill>
              </a:rPr>
              <a:t>que favorezcan</a:t>
            </a:r>
            <a:r>
              <a:rPr lang="es-CL" sz="1400" b="1" dirty="0">
                <a:solidFill>
                  <a:schemeClr val="tx1">
                    <a:lumMod val="65000"/>
                    <a:lumOff val="35000"/>
                  </a:schemeClr>
                </a:solidFill>
              </a:rPr>
              <a:t> </a:t>
            </a:r>
            <a:r>
              <a:rPr lang="es-CL" sz="1400" dirty="0">
                <a:solidFill>
                  <a:schemeClr val="tx1">
                    <a:lumMod val="65000"/>
                    <a:lumOff val="35000"/>
                  </a:schemeClr>
                </a:solidFill>
              </a:rPr>
              <a:t>la </a:t>
            </a:r>
            <a:r>
              <a:rPr lang="es-CL" sz="1400" b="1" dirty="0">
                <a:solidFill>
                  <a:srgbClr val="14A58C"/>
                </a:solidFill>
              </a:rPr>
              <a:t>coordinación entre equipo educativo y familias</a:t>
            </a:r>
            <a:r>
              <a:rPr lang="es-CL" sz="1400" dirty="0">
                <a:solidFill>
                  <a:srgbClr val="14A58C"/>
                </a:solidFill>
              </a:rPr>
              <a:t>.</a:t>
            </a:r>
          </a:p>
          <a:p>
            <a:endParaRPr lang="es-CL" dirty="0"/>
          </a:p>
        </p:txBody>
      </p:sp>
      <p:sp>
        <p:nvSpPr>
          <p:cNvPr id="12" name="Elipse 11">
            <a:extLst>
              <a:ext uri="{FF2B5EF4-FFF2-40B4-BE49-F238E27FC236}">
                <a16:creationId xmlns:a16="http://schemas.microsoft.com/office/drawing/2014/main" id="{F76DD532-F3BC-1248-B3E3-5273F9163259}"/>
              </a:ext>
            </a:extLst>
          </p:cNvPr>
          <p:cNvSpPr/>
          <p:nvPr/>
        </p:nvSpPr>
        <p:spPr>
          <a:xfrm>
            <a:off x="2616331" y="1745662"/>
            <a:ext cx="135172" cy="135172"/>
          </a:xfrm>
          <a:prstGeom prst="ellipse">
            <a:avLst/>
          </a:prstGeom>
          <a:solidFill>
            <a:srgbClr val="D400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dirty="0"/>
          </a:p>
        </p:txBody>
      </p:sp>
      <p:sp>
        <p:nvSpPr>
          <p:cNvPr id="13" name="Elipse 12">
            <a:extLst>
              <a:ext uri="{FF2B5EF4-FFF2-40B4-BE49-F238E27FC236}">
                <a16:creationId xmlns:a16="http://schemas.microsoft.com/office/drawing/2014/main" id="{74F44210-8C01-FD49-94B8-532E9DA66EB5}"/>
              </a:ext>
            </a:extLst>
          </p:cNvPr>
          <p:cNvSpPr/>
          <p:nvPr/>
        </p:nvSpPr>
        <p:spPr>
          <a:xfrm>
            <a:off x="6014381" y="1745662"/>
            <a:ext cx="135172" cy="135172"/>
          </a:xfrm>
          <a:prstGeom prst="ellipse">
            <a:avLst/>
          </a:prstGeom>
          <a:solidFill>
            <a:srgbClr val="D400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dirty="0"/>
          </a:p>
        </p:txBody>
      </p:sp>
      <p:cxnSp>
        <p:nvCxnSpPr>
          <p:cNvPr id="19" name="Conector recto 18">
            <a:extLst>
              <a:ext uri="{FF2B5EF4-FFF2-40B4-BE49-F238E27FC236}">
                <a16:creationId xmlns:a16="http://schemas.microsoft.com/office/drawing/2014/main" id="{3CA2211C-E107-1A4F-8BCA-B4C55109DA22}"/>
              </a:ext>
            </a:extLst>
          </p:cNvPr>
          <p:cNvCxnSpPr>
            <a:cxnSpLocks/>
          </p:cNvCxnSpPr>
          <p:nvPr/>
        </p:nvCxnSpPr>
        <p:spPr>
          <a:xfrm>
            <a:off x="2011680" y="906448"/>
            <a:ext cx="0" cy="3683629"/>
          </a:xfrm>
          <a:prstGeom prst="line">
            <a:avLst/>
          </a:prstGeom>
          <a:ln>
            <a:solidFill>
              <a:srgbClr val="14A58C"/>
            </a:solidFill>
          </a:ln>
        </p:spPr>
        <p:style>
          <a:lnRef idx="1">
            <a:schemeClr val="accent6"/>
          </a:lnRef>
          <a:fillRef idx="0">
            <a:schemeClr val="accent6"/>
          </a:fillRef>
          <a:effectRef idx="0">
            <a:schemeClr val="accent6"/>
          </a:effectRef>
          <a:fontRef idx="minor">
            <a:schemeClr val="tx1"/>
          </a:fontRef>
        </p:style>
      </p:cxnSp>
      <p:sp>
        <p:nvSpPr>
          <p:cNvPr id="20" name="CuadroTexto 19">
            <a:extLst>
              <a:ext uri="{FF2B5EF4-FFF2-40B4-BE49-F238E27FC236}">
                <a16:creationId xmlns:a16="http://schemas.microsoft.com/office/drawing/2014/main" id="{4743B2FC-EAC5-4508-BA3A-DD21A8D96C11}"/>
              </a:ext>
            </a:extLst>
          </p:cNvPr>
          <p:cNvSpPr txBox="1"/>
          <p:nvPr/>
        </p:nvSpPr>
        <p:spPr>
          <a:xfrm>
            <a:off x="68240" y="770004"/>
            <a:ext cx="1943432" cy="1107996"/>
          </a:xfrm>
          <a:prstGeom prst="rect">
            <a:avLst/>
          </a:prstGeom>
          <a:noFill/>
        </p:spPr>
        <p:txBody>
          <a:bodyPr wrap="square" rtlCol="0">
            <a:spAutoFit/>
          </a:bodyPr>
          <a:lstStyle/>
          <a:p>
            <a:r>
              <a:rPr lang="es-CL" sz="4800" dirty="0">
                <a:solidFill>
                  <a:srgbClr val="D40046"/>
                </a:solidFill>
              </a:rPr>
              <a:t>5. </a:t>
            </a:r>
          </a:p>
          <a:p>
            <a:r>
              <a:rPr lang="es-CL" b="1" dirty="0">
                <a:solidFill>
                  <a:schemeClr val="tx1">
                    <a:lumMod val="50000"/>
                    <a:lumOff val="50000"/>
                  </a:schemeClr>
                </a:solidFill>
              </a:rPr>
              <a:t>Recomendaciones</a:t>
            </a:r>
          </a:p>
        </p:txBody>
      </p:sp>
    </p:spTree>
    <p:extLst>
      <p:ext uri="{BB962C8B-B14F-4D97-AF65-F5344CB8AC3E}">
        <p14:creationId xmlns:p14="http://schemas.microsoft.com/office/powerpoint/2010/main" val="7981470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header-pp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1561"/>
            <a:ext cx="9144000" cy="790575"/>
          </a:xfrm>
          <a:prstGeom prst="rect">
            <a:avLst/>
          </a:prstGeom>
        </p:spPr>
      </p:pic>
      <p:pic>
        <p:nvPicPr>
          <p:cNvPr id="17" name="Imagen 16" descr="foot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30524"/>
            <a:ext cx="9144000" cy="548640"/>
          </a:xfrm>
          <a:prstGeom prst="rect">
            <a:avLst/>
          </a:prstGeom>
        </p:spPr>
      </p:pic>
      <p:sp>
        <p:nvSpPr>
          <p:cNvPr id="5" name="Rectángulo redondeado 4">
            <a:extLst>
              <a:ext uri="{FF2B5EF4-FFF2-40B4-BE49-F238E27FC236}">
                <a16:creationId xmlns:a16="http://schemas.microsoft.com/office/drawing/2014/main" id="{8BB3E7F1-9B31-014F-B247-256D708EEFC9}"/>
              </a:ext>
            </a:extLst>
          </p:cNvPr>
          <p:cNvSpPr/>
          <p:nvPr/>
        </p:nvSpPr>
        <p:spPr>
          <a:xfrm>
            <a:off x="7129249" y="0"/>
            <a:ext cx="1828800" cy="572494"/>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pic>
        <p:nvPicPr>
          <p:cNvPr id="3" name="Imagen 2">
            <a:extLst>
              <a:ext uri="{FF2B5EF4-FFF2-40B4-BE49-F238E27FC236}">
                <a16:creationId xmlns:a16="http://schemas.microsoft.com/office/drawing/2014/main" id="{76790634-2092-3B4C-A2F1-9E30FD7ABEE8}"/>
              </a:ext>
            </a:extLst>
          </p:cNvPr>
          <p:cNvPicPr>
            <a:picLocks noChangeAspect="1"/>
          </p:cNvPicPr>
          <p:nvPr/>
        </p:nvPicPr>
        <p:blipFill>
          <a:blip r:embed="rId4"/>
          <a:stretch>
            <a:fillRect/>
          </a:stretch>
        </p:blipFill>
        <p:spPr>
          <a:xfrm>
            <a:off x="7212648" y="39755"/>
            <a:ext cx="1662002" cy="491214"/>
          </a:xfrm>
          <a:prstGeom prst="rect">
            <a:avLst/>
          </a:prstGeom>
        </p:spPr>
      </p:pic>
      <p:sp>
        <p:nvSpPr>
          <p:cNvPr id="11" name="CuadroTexto 10">
            <a:extLst>
              <a:ext uri="{FF2B5EF4-FFF2-40B4-BE49-F238E27FC236}">
                <a16:creationId xmlns:a16="http://schemas.microsoft.com/office/drawing/2014/main" id="{00EF5B96-6C6C-BB4C-9A40-3B7BC1786FFA}"/>
              </a:ext>
            </a:extLst>
          </p:cNvPr>
          <p:cNvSpPr txBox="1"/>
          <p:nvPr/>
        </p:nvSpPr>
        <p:spPr>
          <a:xfrm>
            <a:off x="2903525" y="1640095"/>
            <a:ext cx="2371029" cy="1600438"/>
          </a:xfrm>
          <a:prstGeom prst="rect">
            <a:avLst/>
          </a:prstGeom>
          <a:noFill/>
          <a:ln>
            <a:noFill/>
          </a:ln>
        </p:spPr>
        <p:txBody>
          <a:bodyPr wrap="square" rtlCol="0">
            <a:spAutoFit/>
          </a:bodyPr>
          <a:lstStyle/>
          <a:p>
            <a:pPr>
              <a:lnSpc>
                <a:spcPct val="100000"/>
              </a:lnSpc>
              <a:spcBef>
                <a:spcPts val="1200"/>
              </a:spcBef>
              <a:buClr>
                <a:srgbClr val="595959"/>
              </a:buClr>
            </a:pPr>
            <a:r>
              <a:rPr lang="es-CL" sz="1400" b="1" dirty="0">
                <a:solidFill>
                  <a:schemeClr val="tx1">
                    <a:lumMod val="65000"/>
                    <a:lumOff val="35000"/>
                  </a:schemeClr>
                </a:solidFill>
              </a:rPr>
              <a:t>Análisis continuo de iniciativas implementadas por parte de los</a:t>
            </a:r>
            <a:r>
              <a:rPr lang="es-CL" sz="1400" dirty="0">
                <a:solidFill>
                  <a:schemeClr val="tx1">
                    <a:lumMod val="65000"/>
                    <a:lumOff val="35000"/>
                  </a:schemeClr>
                </a:solidFill>
              </a:rPr>
              <a:t> </a:t>
            </a:r>
            <a:r>
              <a:rPr lang="es-CL" sz="1400" b="1" dirty="0">
                <a:solidFill>
                  <a:schemeClr val="tx1">
                    <a:lumMod val="65000"/>
                    <a:lumOff val="35000"/>
                  </a:schemeClr>
                </a:solidFill>
              </a:rPr>
              <a:t>equipos: </a:t>
            </a:r>
            <a:r>
              <a:rPr lang="es-CL" sz="1400" dirty="0">
                <a:solidFill>
                  <a:schemeClr val="tx1">
                    <a:lumMod val="65000"/>
                    <a:lumOff val="35000"/>
                  </a:schemeClr>
                </a:solidFill>
              </a:rPr>
              <a:t>buscar formas de retroalimentación con las familias, para conocer su </a:t>
            </a:r>
            <a:r>
              <a:rPr lang="es-CL" sz="1400" b="1" dirty="0">
                <a:solidFill>
                  <a:srgbClr val="14A58C"/>
                </a:solidFill>
              </a:rPr>
              <a:t>satisfacción y pertinencia.</a:t>
            </a:r>
            <a:endParaRPr lang="es-CL" dirty="0"/>
          </a:p>
        </p:txBody>
      </p:sp>
      <p:sp>
        <p:nvSpPr>
          <p:cNvPr id="12" name="CuadroTexto 11">
            <a:extLst>
              <a:ext uri="{FF2B5EF4-FFF2-40B4-BE49-F238E27FC236}">
                <a16:creationId xmlns:a16="http://schemas.microsoft.com/office/drawing/2014/main" id="{48D3856D-157C-E946-90A5-791C458D2D6A}"/>
              </a:ext>
            </a:extLst>
          </p:cNvPr>
          <p:cNvSpPr txBox="1"/>
          <p:nvPr/>
        </p:nvSpPr>
        <p:spPr>
          <a:xfrm>
            <a:off x="6305094" y="1640095"/>
            <a:ext cx="2221992" cy="2031325"/>
          </a:xfrm>
          <a:prstGeom prst="rect">
            <a:avLst/>
          </a:prstGeom>
          <a:noFill/>
        </p:spPr>
        <p:txBody>
          <a:bodyPr wrap="square" rtlCol="0">
            <a:spAutoFit/>
          </a:bodyPr>
          <a:lstStyle/>
          <a:p>
            <a:pPr>
              <a:lnSpc>
                <a:spcPct val="100000"/>
              </a:lnSpc>
            </a:pPr>
            <a:r>
              <a:rPr lang="es-CL" sz="1400" b="1" dirty="0" err="1">
                <a:solidFill>
                  <a:schemeClr val="tx1">
                    <a:lumMod val="65000"/>
                    <a:lumOff val="35000"/>
                  </a:schemeClr>
                </a:solidFill>
              </a:rPr>
              <a:t>Visibilización</a:t>
            </a:r>
            <a:r>
              <a:rPr lang="es-CL" sz="1400" b="1" dirty="0">
                <a:solidFill>
                  <a:schemeClr val="tx1">
                    <a:lumMod val="65000"/>
                    <a:lumOff val="35000"/>
                  </a:schemeClr>
                </a:solidFill>
              </a:rPr>
              <a:t> de la institución ante las familias:  </a:t>
            </a:r>
            <a:r>
              <a:rPr lang="es-CL" sz="1400" dirty="0">
                <a:solidFill>
                  <a:schemeClr val="tx1">
                    <a:lumMod val="65000"/>
                    <a:lumOff val="35000"/>
                  </a:schemeClr>
                </a:solidFill>
              </a:rPr>
              <a:t>promover desde DIRNAC y Direcciones Regionales  la </a:t>
            </a:r>
            <a:r>
              <a:rPr lang="es-CL" sz="1400" b="1" dirty="0">
                <a:solidFill>
                  <a:srgbClr val="14A58C"/>
                </a:solidFill>
              </a:rPr>
              <a:t>presencia de JUNJI </a:t>
            </a:r>
            <a:r>
              <a:rPr lang="es-CL" sz="1400" dirty="0">
                <a:solidFill>
                  <a:schemeClr val="tx1">
                    <a:lumMod val="65000"/>
                    <a:lumOff val="35000"/>
                  </a:schemeClr>
                </a:solidFill>
              </a:rPr>
              <a:t>en las comunicaciones, actividades y materiales entregados.</a:t>
            </a:r>
            <a:endParaRPr lang="es-CL" dirty="0"/>
          </a:p>
        </p:txBody>
      </p:sp>
      <p:sp>
        <p:nvSpPr>
          <p:cNvPr id="13" name="Elipse 12">
            <a:extLst>
              <a:ext uri="{FF2B5EF4-FFF2-40B4-BE49-F238E27FC236}">
                <a16:creationId xmlns:a16="http://schemas.microsoft.com/office/drawing/2014/main" id="{A99AF3FF-675C-3A49-9B65-8675D80D90B7}"/>
              </a:ext>
            </a:extLst>
          </p:cNvPr>
          <p:cNvSpPr/>
          <p:nvPr/>
        </p:nvSpPr>
        <p:spPr>
          <a:xfrm>
            <a:off x="2616331" y="1745662"/>
            <a:ext cx="135172" cy="135172"/>
          </a:xfrm>
          <a:prstGeom prst="ellipse">
            <a:avLst/>
          </a:prstGeom>
          <a:solidFill>
            <a:srgbClr val="D400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dirty="0"/>
          </a:p>
        </p:txBody>
      </p:sp>
      <p:sp>
        <p:nvSpPr>
          <p:cNvPr id="15" name="Elipse 14">
            <a:extLst>
              <a:ext uri="{FF2B5EF4-FFF2-40B4-BE49-F238E27FC236}">
                <a16:creationId xmlns:a16="http://schemas.microsoft.com/office/drawing/2014/main" id="{39F1B252-12FB-4A46-B456-041B9D07C469}"/>
              </a:ext>
            </a:extLst>
          </p:cNvPr>
          <p:cNvSpPr/>
          <p:nvPr/>
        </p:nvSpPr>
        <p:spPr>
          <a:xfrm>
            <a:off x="6014381" y="1745662"/>
            <a:ext cx="135172" cy="135172"/>
          </a:xfrm>
          <a:prstGeom prst="ellipse">
            <a:avLst/>
          </a:prstGeom>
          <a:solidFill>
            <a:srgbClr val="D400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dirty="0"/>
          </a:p>
        </p:txBody>
      </p:sp>
      <p:sp>
        <p:nvSpPr>
          <p:cNvPr id="16" name="CuadroTexto 15">
            <a:extLst>
              <a:ext uri="{FF2B5EF4-FFF2-40B4-BE49-F238E27FC236}">
                <a16:creationId xmlns:a16="http://schemas.microsoft.com/office/drawing/2014/main" id="{0DD2207D-0D75-D547-8883-99528A689E04}"/>
              </a:ext>
            </a:extLst>
          </p:cNvPr>
          <p:cNvSpPr txBox="1"/>
          <p:nvPr/>
        </p:nvSpPr>
        <p:spPr>
          <a:xfrm>
            <a:off x="68240" y="770004"/>
            <a:ext cx="1943432" cy="1107996"/>
          </a:xfrm>
          <a:prstGeom prst="rect">
            <a:avLst/>
          </a:prstGeom>
          <a:noFill/>
        </p:spPr>
        <p:txBody>
          <a:bodyPr wrap="square" rtlCol="0">
            <a:spAutoFit/>
          </a:bodyPr>
          <a:lstStyle/>
          <a:p>
            <a:r>
              <a:rPr lang="es-CL" sz="4800" dirty="0">
                <a:solidFill>
                  <a:srgbClr val="D40046"/>
                </a:solidFill>
              </a:rPr>
              <a:t>5. </a:t>
            </a:r>
          </a:p>
          <a:p>
            <a:r>
              <a:rPr lang="es-CL" b="1" dirty="0">
                <a:solidFill>
                  <a:schemeClr val="tx1">
                    <a:lumMod val="50000"/>
                    <a:lumOff val="50000"/>
                  </a:schemeClr>
                </a:solidFill>
              </a:rPr>
              <a:t>Recomendaciones</a:t>
            </a:r>
          </a:p>
        </p:txBody>
      </p:sp>
      <p:cxnSp>
        <p:nvCxnSpPr>
          <p:cNvPr id="20" name="Conector recto 19">
            <a:extLst>
              <a:ext uri="{FF2B5EF4-FFF2-40B4-BE49-F238E27FC236}">
                <a16:creationId xmlns:a16="http://schemas.microsoft.com/office/drawing/2014/main" id="{FA11F139-15FD-A247-9751-CA63493E4FC9}"/>
              </a:ext>
            </a:extLst>
          </p:cNvPr>
          <p:cNvCxnSpPr>
            <a:cxnSpLocks/>
          </p:cNvCxnSpPr>
          <p:nvPr/>
        </p:nvCxnSpPr>
        <p:spPr>
          <a:xfrm>
            <a:off x="2011680" y="906448"/>
            <a:ext cx="0" cy="3683629"/>
          </a:xfrm>
          <a:prstGeom prst="line">
            <a:avLst/>
          </a:prstGeom>
          <a:ln>
            <a:solidFill>
              <a:srgbClr val="14A58C"/>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3721615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header-pp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1561"/>
            <a:ext cx="9144000" cy="790575"/>
          </a:xfrm>
          <a:prstGeom prst="rect">
            <a:avLst/>
          </a:prstGeom>
        </p:spPr>
      </p:pic>
      <p:pic>
        <p:nvPicPr>
          <p:cNvPr id="17" name="Imagen 16" descr="foot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30524"/>
            <a:ext cx="9144000" cy="548640"/>
          </a:xfrm>
          <a:prstGeom prst="rect">
            <a:avLst/>
          </a:prstGeom>
        </p:spPr>
      </p:pic>
      <p:sp>
        <p:nvSpPr>
          <p:cNvPr id="5" name="Rectángulo redondeado 4">
            <a:extLst>
              <a:ext uri="{FF2B5EF4-FFF2-40B4-BE49-F238E27FC236}">
                <a16:creationId xmlns:a16="http://schemas.microsoft.com/office/drawing/2014/main" id="{8BB3E7F1-9B31-014F-B247-256D708EEFC9}"/>
              </a:ext>
            </a:extLst>
          </p:cNvPr>
          <p:cNvSpPr/>
          <p:nvPr/>
        </p:nvSpPr>
        <p:spPr>
          <a:xfrm>
            <a:off x="7129249" y="0"/>
            <a:ext cx="1828800" cy="572494"/>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pic>
        <p:nvPicPr>
          <p:cNvPr id="3" name="Imagen 2">
            <a:extLst>
              <a:ext uri="{FF2B5EF4-FFF2-40B4-BE49-F238E27FC236}">
                <a16:creationId xmlns:a16="http://schemas.microsoft.com/office/drawing/2014/main" id="{76790634-2092-3B4C-A2F1-9E30FD7ABEE8}"/>
              </a:ext>
            </a:extLst>
          </p:cNvPr>
          <p:cNvPicPr>
            <a:picLocks noChangeAspect="1"/>
          </p:cNvPicPr>
          <p:nvPr/>
        </p:nvPicPr>
        <p:blipFill>
          <a:blip r:embed="rId4"/>
          <a:stretch>
            <a:fillRect/>
          </a:stretch>
        </p:blipFill>
        <p:spPr>
          <a:xfrm>
            <a:off x="7212648" y="39755"/>
            <a:ext cx="1662002" cy="491214"/>
          </a:xfrm>
          <a:prstGeom prst="rect">
            <a:avLst/>
          </a:prstGeom>
        </p:spPr>
      </p:pic>
      <p:sp>
        <p:nvSpPr>
          <p:cNvPr id="7" name="CuadroTexto 6">
            <a:extLst>
              <a:ext uri="{FF2B5EF4-FFF2-40B4-BE49-F238E27FC236}">
                <a16:creationId xmlns:a16="http://schemas.microsoft.com/office/drawing/2014/main" id="{0468CE07-F756-2C4A-82C4-4EC93701993F}"/>
              </a:ext>
            </a:extLst>
          </p:cNvPr>
          <p:cNvSpPr txBox="1"/>
          <p:nvPr/>
        </p:nvSpPr>
        <p:spPr>
          <a:xfrm>
            <a:off x="1379550" y="1150890"/>
            <a:ext cx="6408751" cy="1815882"/>
          </a:xfrm>
          <a:prstGeom prst="rect">
            <a:avLst/>
          </a:prstGeom>
          <a:noFill/>
        </p:spPr>
        <p:txBody>
          <a:bodyPr wrap="square" rtlCol="0">
            <a:spAutoFit/>
          </a:bodyPr>
          <a:lstStyle/>
          <a:p>
            <a:pPr algn="ctr"/>
            <a:r>
              <a:rPr lang="es-CL" sz="2800" b="1" dirty="0">
                <a:solidFill>
                  <a:srgbClr val="03B29E"/>
                </a:solidFill>
                <a:latin typeface="+mj-lt"/>
              </a:rPr>
              <a:t>ESTUDIO DE VALORACIÓN DE LAS FAMILIAS RESPECTO DE LAS ESTRATEGIAS EDUCATIVAS DE JUNJI EN CONTEXTO DE PANDEMIA 2021</a:t>
            </a:r>
            <a:endParaRPr lang="es-CL" sz="2800" dirty="0">
              <a:solidFill>
                <a:srgbClr val="03B29E"/>
              </a:solidFill>
              <a:latin typeface="+mj-lt"/>
            </a:endParaRPr>
          </a:p>
        </p:txBody>
      </p:sp>
      <p:sp>
        <p:nvSpPr>
          <p:cNvPr id="14" name="CuadroTexto 13">
            <a:extLst>
              <a:ext uri="{FF2B5EF4-FFF2-40B4-BE49-F238E27FC236}">
                <a16:creationId xmlns:a16="http://schemas.microsoft.com/office/drawing/2014/main" id="{1F788833-9DC9-304E-A9A6-272D0284091E}"/>
              </a:ext>
            </a:extLst>
          </p:cNvPr>
          <p:cNvSpPr txBox="1"/>
          <p:nvPr/>
        </p:nvSpPr>
        <p:spPr>
          <a:xfrm>
            <a:off x="1367624" y="3398648"/>
            <a:ext cx="6432605" cy="1107996"/>
          </a:xfrm>
          <a:prstGeom prst="rect">
            <a:avLst/>
          </a:prstGeom>
          <a:noFill/>
        </p:spPr>
        <p:txBody>
          <a:bodyPr wrap="square" rtlCol="0">
            <a:spAutoFit/>
          </a:bodyPr>
          <a:lstStyle/>
          <a:p>
            <a:pPr algn="ctr"/>
            <a:r>
              <a:rPr lang="es-CL" sz="1600" dirty="0">
                <a:solidFill>
                  <a:schemeClr val="tx1">
                    <a:lumMod val="50000"/>
                    <a:lumOff val="50000"/>
                  </a:schemeClr>
                </a:solidFill>
              </a:rPr>
              <a:t>Licitación Pública N°599-22-LE21  para la </a:t>
            </a:r>
          </a:p>
          <a:p>
            <a:pPr algn="ctr"/>
            <a:r>
              <a:rPr lang="es-CL" sz="1600" dirty="0">
                <a:solidFill>
                  <a:schemeClr val="tx1">
                    <a:lumMod val="50000"/>
                    <a:lumOff val="50000"/>
                  </a:schemeClr>
                </a:solidFill>
              </a:rPr>
              <a:t>Junta Nacional de Jardines Infantiles (JUNJI)</a:t>
            </a:r>
          </a:p>
          <a:p>
            <a:pPr algn="ctr"/>
            <a:r>
              <a:rPr lang="es-CL" sz="1600" dirty="0">
                <a:solidFill>
                  <a:schemeClr val="tx1">
                    <a:lumMod val="50000"/>
                    <a:lumOff val="50000"/>
                  </a:schemeClr>
                </a:solidFill>
              </a:rPr>
              <a:t>2021 - 2022</a:t>
            </a:r>
          </a:p>
          <a:p>
            <a:endParaRPr lang="es-CL" dirty="0"/>
          </a:p>
        </p:txBody>
      </p:sp>
    </p:spTree>
    <p:extLst>
      <p:ext uri="{BB962C8B-B14F-4D97-AF65-F5344CB8AC3E}">
        <p14:creationId xmlns:p14="http://schemas.microsoft.com/office/powerpoint/2010/main" val="270586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ángulo redondeado 22">
            <a:extLst>
              <a:ext uri="{FF2B5EF4-FFF2-40B4-BE49-F238E27FC236}">
                <a16:creationId xmlns:a16="http://schemas.microsoft.com/office/drawing/2014/main" id="{E9609A8B-0D60-AB47-9E70-31275FB84071}"/>
              </a:ext>
            </a:extLst>
          </p:cNvPr>
          <p:cNvSpPr/>
          <p:nvPr/>
        </p:nvSpPr>
        <p:spPr>
          <a:xfrm>
            <a:off x="3033921" y="2540546"/>
            <a:ext cx="1358680" cy="2123658"/>
          </a:xfrm>
          <a:prstGeom prst="round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24" name="Rectángulo redondeado 23">
            <a:extLst>
              <a:ext uri="{FF2B5EF4-FFF2-40B4-BE49-F238E27FC236}">
                <a16:creationId xmlns:a16="http://schemas.microsoft.com/office/drawing/2014/main" id="{858AD2B3-475C-9E40-A248-10F4A3DABDBA}"/>
              </a:ext>
            </a:extLst>
          </p:cNvPr>
          <p:cNvSpPr/>
          <p:nvPr/>
        </p:nvSpPr>
        <p:spPr>
          <a:xfrm>
            <a:off x="4524293" y="2540546"/>
            <a:ext cx="1358680" cy="2123658"/>
          </a:xfrm>
          <a:prstGeom prst="round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22" name="Rectángulo redondeado 21">
            <a:extLst>
              <a:ext uri="{FF2B5EF4-FFF2-40B4-BE49-F238E27FC236}">
                <a16:creationId xmlns:a16="http://schemas.microsoft.com/office/drawing/2014/main" id="{6DA0F487-4028-BA42-A85B-F39ADFD60988}"/>
              </a:ext>
            </a:extLst>
          </p:cNvPr>
          <p:cNvSpPr/>
          <p:nvPr/>
        </p:nvSpPr>
        <p:spPr>
          <a:xfrm>
            <a:off x="1543549" y="2540546"/>
            <a:ext cx="1358680" cy="2123658"/>
          </a:xfrm>
          <a:prstGeom prst="round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25" name="Rectángulo redondeado 24">
            <a:extLst>
              <a:ext uri="{FF2B5EF4-FFF2-40B4-BE49-F238E27FC236}">
                <a16:creationId xmlns:a16="http://schemas.microsoft.com/office/drawing/2014/main" id="{42569CCA-3BE1-D143-900D-C774E4612260}"/>
              </a:ext>
            </a:extLst>
          </p:cNvPr>
          <p:cNvSpPr/>
          <p:nvPr/>
        </p:nvSpPr>
        <p:spPr>
          <a:xfrm>
            <a:off x="6014665" y="2540546"/>
            <a:ext cx="1358680" cy="2123658"/>
          </a:xfrm>
          <a:prstGeom prst="round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26" name="Rectángulo redondeado 25">
            <a:extLst>
              <a:ext uri="{FF2B5EF4-FFF2-40B4-BE49-F238E27FC236}">
                <a16:creationId xmlns:a16="http://schemas.microsoft.com/office/drawing/2014/main" id="{BE53D48C-3A0E-FF43-8460-24EA8755A138}"/>
              </a:ext>
            </a:extLst>
          </p:cNvPr>
          <p:cNvSpPr/>
          <p:nvPr/>
        </p:nvSpPr>
        <p:spPr>
          <a:xfrm>
            <a:off x="7505038" y="2540546"/>
            <a:ext cx="1358680" cy="2123658"/>
          </a:xfrm>
          <a:prstGeom prst="round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pic>
        <p:nvPicPr>
          <p:cNvPr id="4" name="Imagen 3" descr="header-pp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1561"/>
            <a:ext cx="9144000" cy="790575"/>
          </a:xfrm>
          <a:prstGeom prst="rect">
            <a:avLst/>
          </a:prstGeom>
        </p:spPr>
      </p:pic>
      <p:pic>
        <p:nvPicPr>
          <p:cNvPr id="17" name="Imagen 16" descr="foot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30524"/>
            <a:ext cx="9144000" cy="548640"/>
          </a:xfrm>
          <a:prstGeom prst="rect">
            <a:avLst/>
          </a:prstGeom>
        </p:spPr>
      </p:pic>
      <p:sp>
        <p:nvSpPr>
          <p:cNvPr id="5" name="Rectángulo redondeado 4">
            <a:extLst>
              <a:ext uri="{FF2B5EF4-FFF2-40B4-BE49-F238E27FC236}">
                <a16:creationId xmlns:a16="http://schemas.microsoft.com/office/drawing/2014/main" id="{8BB3E7F1-9B31-014F-B247-256D708EEFC9}"/>
              </a:ext>
            </a:extLst>
          </p:cNvPr>
          <p:cNvSpPr/>
          <p:nvPr/>
        </p:nvSpPr>
        <p:spPr>
          <a:xfrm>
            <a:off x="7129249" y="0"/>
            <a:ext cx="1828800" cy="572494"/>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pic>
        <p:nvPicPr>
          <p:cNvPr id="3" name="Imagen 2">
            <a:extLst>
              <a:ext uri="{FF2B5EF4-FFF2-40B4-BE49-F238E27FC236}">
                <a16:creationId xmlns:a16="http://schemas.microsoft.com/office/drawing/2014/main" id="{76790634-2092-3B4C-A2F1-9E30FD7ABEE8}"/>
              </a:ext>
            </a:extLst>
          </p:cNvPr>
          <p:cNvPicPr>
            <a:picLocks noChangeAspect="1"/>
          </p:cNvPicPr>
          <p:nvPr/>
        </p:nvPicPr>
        <p:blipFill>
          <a:blip r:embed="rId4"/>
          <a:stretch>
            <a:fillRect/>
          </a:stretch>
        </p:blipFill>
        <p:spPr>
          <a:xfrm>
            <a:off x="7212648" y="39755"/>
            <a:ext cx="1662002" cy="491214"/>
          </a:xfrm>
          <a:prstGeom prst="rect">
            <a:avLst/>
          </a:prstGeom>
        </p:spPr>
      </p:pic>
      <p:sp>
        <p:nvSpPr>
          <p:cNvPr id="8" name="CuadroTexto 7">
            <a:extLst>
              <a:ext uri="{FF2B5EF4-FFF2-40B4-BE49-F238E27FC236}">
                <a16:creationId xmlns:a16="http://schemas.microsoft.com/office/drawing/2014/main" id="{B48C8F69-CB39-E749-BA25-70351965FCEE}"/>
              </a:ext>
            </a:extLst>
          </p:cNvPr>
          <p:cNvSpPr txBox="1"/>
          <p:nvPr/>
        </p:nvSpPr>
        <p:spPr>
          <a:xfrm>
            <a:off x="269350" y="770004"/>
            <a:ext cx="1174807" cy="1384995"/>
          </a:xfrm>
          <a:prstGeom prst="rect">
            <a:avLst/>
          </a:prstGeom>
          <a:noFill/>
        </p:spPr>
        <p:txBody>
          <a:bodyPr wrap="square" rtlCol="0">
            <a:spAutoFit/>
          </a:bodyPr>
          <a:lstStyle/>
          <a:p>
            <a:r>
              <a:rPr lang="es-CL" sz="4800" dirty="0">
                <a:solidFill>
                  <a:srgbClr val="D40046"/>
                </a:solidFill>
              </a:rPr>
              <a:t>1. </a:t>
            </a:r>
          </a:p>
          <a:p>
            <a:r>
              <a:rPr lang="es-CL" b="1" dirty="0">
                <a:solidFill>
                  <a:schemeClr val="tx1">
                    <a:lumMod val="50000"/>
                    <a:lumOff val="50000"/>
                  </a:schemeClr>
                </a:solidFill>
              </a:rPr>
              <a:t>Objetivos</a:t>
            </a:r>
          </a:p>
          <a:p>
            <a:endParaRPr lang="es-CL" dirty="0"/>
          </a:p>
        </p:txBody>
      </p:sp>
      <p:sp>
        <p:nvSpPr>
          <p:cNvPr id="2" name="Rectángulo redondeado 1">
            <a:extLst>
              <a:ext uri="{FF2B5EF4-FFF2-40B4-BE49-F238E27FC236}">
                <a16:creationId xmlns:a16="http://schemas.microsoft.com/office/drawing/2014/main" id="{E92A3414-4121-AF48-ADE8-AE4BA498C202}"/>
              </a:ext>
            </a:extLst>
          </p:cNvPr>
          <p:cNvSpPr/>
          <p:nvPr/>
        </p:nvSpPr>
        <p:spPr>
          <a:xfrm>
            <a:off x="1551499" y="906448"/>
            <a:ext cx="7323151" cy="1137037"/>
          </a:xfrm>
          <a:prstGeom prst="roundRect">
            <a:avLst/>
          </a:prstGeom>
          <a:solidFill>
            <a:srgbClr val="BAE8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6" name="CuadroTexto 5">
            <a:extLst>
              <a:ext uri="{FF2B5EF4-FFF2-40B4-BE49-F238E27FC236}">
                <a16:creationId xmlns:a16="http://schemas.microsoft.com/office/drawing/2014/main" id="{A47F6C92-2BD0-9C4A-9495-558D1D125C96}"/>
              </a:ext>
            </a:extLst>
          </p:cNvPr>
          <p:cNvSpPr txBox="1"/>
          <p:nvPr/>
        </p:nvSpPr>
        <p:spPr>
          <a:xfrm>
            <a:off x="1693628" y="970060"/>
            <a:ext cx="7116418" cy="984885"/>
          </a:xfrm>
          <a:prstGeom prst="rect">
            <a:avLst/>
          </a:prstGeom>
          <a:noFill/>
        </p:spPr>
        <p:txBody>
          <a:bodyPr wrap="square" rtlCol="0">
            <a:spAutoFit/>
          </a:bodyPr>
          <a:lstStyle/>
          <a:p>
            <a:r>
              <a:rPr lang="es-CL" sz="1600" b="1" dirty="0">
                <a:solidFill>
                  <a:schemeClr val="tx1">
                    <a:lumMod val="65000"/>
                    <a:lumOff val="35000"/>
                  </a:schemeClr>
                </a:solidFill>
              </a:rPr>
              <a:t>General: </a:t>
            </a:r>
            <a:r>
              <a:rPr lang="es-CL" sz="1400" dirty="0">
                <a:solidFill>
                  <a:schemeClr val="tx1">
                    <a:lumMod val="65000"/>
                    <a:lumOff val="35000"/>
                  </a:schemeClr>
                </a:solidFill>
              </a:rPr>
              <a:t>Conocer la </a:t>
            </a:r>
            <a:r>
              <a:rPr lang="es-CL" sz="1400" b="1" dirty="0">
                <a:solidFill>
                  <a:srgbClr val="3D69B1"/>
                </a:solidFill>
              </a:rPr>
              <a:t>percepción</a:t>
            </a:r>
            <a:r>
              <a:rPr lang="es-CL" sz="1400" dirty="0">
                <a:solidFill>
                  <a:schemeClr val="tx1">
                    <a:lumMod val="65000"/>
                    <a:lumOff val="35000"/>
                  </a:schemeClr>
                </a:solidFill>
              </a:rPr>
              <a:t> de las familias respecto a los servicios que reciben los niños y niñas matriculados en los programas educativos JUNJI: Jardín Infantil Clásico de Administración Directa y el Programa Alternativo de Administración Directa, específicamente en las modalidades Familiar, Laboral, Comunidad Indígena, CECI y PMI.</a:t>
            </a:r>
            <a:endParaRPr lang="es-CL" sz="1400" dirty="0"/>
          </a:p>
        </p:txBody>
      </p:sp>
      <p:sp>
        <p:nvSpPr>
          <p:cNvPr id="15" name="Rectángulo redondeado 14">
            <a:extLst>
              <a:ext uri="{FF2B5EF4-FFF2-40B4-BE49-F238E27FC236}">
                <a16:creationId xmlns:a16="http://schemas.microsoft.com/office/drawing/2014/main" id="{D69B6928-E51E-F74C-870A-7608FE4C9F55}"/>
              </a:ext>
            </a:extLst>
          </p:cNvPr>
          <p:cNvSpPr/>
          <p:nvPr/>
        </p:nvSpPr>
        <p:spPr>
          <a:xfrm>
            <a:off x="4392601" y="2098337"/>
            <a:ext cx="1350729" cy="348016"/>
          </a:xfrm>
          <a:prstGeom prst="round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12" name="CuadroTexto 11">
            <a:extLst>
              <a:ext uri="{FF2B5EF4-FFF2-40B4-BE49-F238E27FC236}">
                <a16:creationId xmlns:a16="http://schemas.microsoft.com/office/drawing/2014/main" id="{5454B461-48DD-AD40-8299-0E61EBD83ADD}"/>
              </a:ext>
            </a:extLst>
          </p:cNvPr>
          <p:cNvSpPr txBox="1"/>
          <p:nvPr/>
        </p:nvSpPr>
        <p:spPr>
          <a:xfrm>
            <a:off x="4392601" y="2090777"/>
            <a:ext cx="1174806" cy="338554"/>
          </a:xfrm>
          <a:prstGeom prst="rect">
            <a:avLst/>
          </a:prstGeom>
          <a:noFill/>
        </p:spPr>
        <p:txBody>
          <a:bodyPr wrap="square" rtlCol="0">
            <a:spAutoFit/>
          </a:bodyPr>
          <a:lstStyle/>
          <a:p>
            <a:pPr algn="ctr"/>
            <a:r>
              <a:rPr lang="es-CL" sz="1600" b="1" dirty="0">
                <a:solidFill>
                  <a:schemeClr val="tx1">
                    <a:lumMod val="65000"/>
                    <a:lumOff val="35000"/>
                  </a:schemeClr>
                </a:solidFill>
              </a:rPr>
              <a:t>Específicos:</a:t>
            </a:r>
            <a:endParaRPr lang="es-CL" dirty="0">
              <a:solidFill>
                <a:schemeClr val="tx1">
                  <a:lumMod val="65000"/>
                  <a:lumOff val="35000"/>
                </a:schemeClr>
              </a:solidFill>
            </a:endParaRPr>
          </a:p>
        </p:txBody>
      </p:sp>
      <p:sp>
        <p:nvSpPr>
          <p:cNvPr id="10" name="CuadroTexto 9">
            <a:extLst>
              <a:ext uri="{FF2B5EF4-FFF2-40B4-BE49-F238E27FC236}">
                <a16:creationId xmlns:a16="http://schemas.microsoft.com/office/drawing/2014/main" id="{D85FC80B-8F6E-A74D-AECB-1F89CBDC6F06}"/>
              </a:ext>
            </a:extLst>
          </p:cNvPr>
          <p:cNvSpPr txBox="1"/>
          <p:nvPr/>
        </p:nvSpPr>
        <p:spPr>
          <a:xfrm>
            <a:off x="1559450" y="2556763"/>
            <a:ext cx="1358680" cy="2292935"/>
          </a:xfrm>
          <a:prstGeom prst="rect">
            <a:avLst/>
          </a:prstGeom>
          <a:noFill/>
        </p:spPr>
        <p:txBody>
          <a:bodyPr wrap="square" rtlCol="0">
            <a:spAutoFit/>
          </a:bodyPr>
          <a:lstStyle/>
          <a:p>
            <a:pPr algn="ctr"/>
            <a:r>
              <a:rPr lang="es-CL" sz="1100" dirty="0">
                <a:solidFill>
                  <a:schemeClr val="tx1">
                    <a:lumMod val="65000"/>
                    <a:lumOff val="35000"/>
                  </a:schemeClr>
                </a:solidFill>
              </a:rPr>
              <a:t>Identificar las percepciones de las familias respecto a las </a:t>
            </a:r>
            <a:r>
              <a:rPr lang="es-CL" sz="1100" b="1" dirty="0">
                <a:solidFill>
                  <a:srgbClr val="3C54B4"/>
                </a:solidFill>
              </a:rPr>
              <a:t>estrategias pedagógicas</a:t>
            </a:r>
            <a:r>
              <a:rPr lang="es-CL" sz="1100" dirty="0">
                <a:solidFill>
                  <a:srgbClr val="4F81BD"/>
                </a:solidFill>
              </a:rPr>
              <a:t> </a:t>
            </a:r>
            <a:r>
              <a:rPr lang="es-CL" sz="1100" dirty="0">
                <a:solidFill>
                  <a:schemeClr val="tx1">
                    <a:lumMod val="65000"/>
                    <a:lumOff val="35000"/>
                  </a:schemeClr>
                </a:solidFill>
              </a:rPr>
              <a:t>dispuestas por JUNJI para continuar con el servicio educacional durante el año 2021, en la emergencia sanitaria.</a:t>
            </a:r>
          </a:p>
          <a:p>
            <a:endParaRPr lang="es-CL" sz="1100" dirty="0"/>
          </a:p>
        </p:txBody>
      </p:sp>
      <p:sp>
        <p:nvSpPr>
          <p:cNvPr id="18" name="CuadroTexto 17">
            <a:extLst>
              <a:ext uri="{FF2B5EF4-FFF2-40B4-BE49-F238E27FC236}">
                <a16:creationId xmlns:a16="http://schemas.microsoft.com/office/drawing/2014/main" id="{223747E4-4C88-7745-AE54-302A76FD69E1}"/>
              </a:ext>
            </a:extLst>
          </p:cNvPr>
          <p:cNvSpPr txBox="1"/>
          <p:nvPr/>
        </p:nvSpPr>
        <p:spPr>
          <a:xfrm>
            <a:off x="3062993" y="3064592"/>
            <a:ext cx="1300535" cy="1277273"/>
          </a:xfrm>
          <a:prstGeom prst="rect">
            <a:avLst/>
          </a:prstGeom>
          <a:noFill/>
        </p:spPr>
        <p:txBody>
          <a:bodyPr wrap="square" rtlCol="0">
            <a:spAutoFit/>
          </a:bodyPr>
          <a:lstStyle/>
          <a:p>
            <a:pPr lvl="0" algn="ctr"/>
            <a:r>
              <a:rPr lang="es-CL" sz="1100" dirty="0">
                <a:solidFill>
                  <a:schemeClr val="tx1">
                    <a:lumMod val="65000"/>
                    <a:lumOff val="35000"/>
                  </a:schemeClr>
                </a:solidFill>
              </a:rPr>
              <a:t>Caracterizar las </a:t>
            </a:r>
            <a:r>
              <a:rPr lang="es-CL" sz="1100" b="1" dirty="0">
                <a:solidFill>
                  <a:srgbClr val="3C54B4"/>
                </a:solidFill>
              </a:rPr>
              <a:t>estrategias pedagógicas </a:t>
            </a:r>
            <a:r>
              <a:rPr lang="es-CL" sz="1100" dirty="0">
                <a:solidFill>
                  <a:schemeClr val="tx1">
                    <a:lumMod val="65000"/>
                    <a:lumOff val="35000"/>
                  </a:schemeClr>
                </a:solidFill>
              </a:rPr>
              <a:t>para continuar con el servicio educacional.</a:t>
            </a:r>
          </a:p>
          <a:p>
            <a:endParaRPr lang="es-CL" sz="1100" dirty="0"/>
          </a:p>
        </p:txBody>
      </p:sp>
      <p:sp>
        <p:nvSpPr>
          <p:cNvPr id="19" name="CuadroTexto 18">
            <a:extLst>
              <a:ext uri="{FF2B5EF4-FFF2-40B4-BE49-F238E27FC236}">
                <a16:creationId xmlns:a16="http://schemas.microsoft.com/office/drawing/2014/main" id="{F4BB59F7-21CD-4C4F-A305-35FC63032A20}"/>
              </a:ext>
            </a:extLst>
          </p:cNvPr>
          <p:cNvSpPr txBox="1"/>
          <p:nvPr/>
        </p:nvSpPr>
        <p:spPr>
          <a:xfrm>
            <a:off x="4572000" y="2875543"/>
            <a:ext cx="1249850" cy="1785104"/>
          </a:xfrm>
          <a:prstGeom prst="rect">
            <a:avLst/>
          </a:prstGeom>
          <a:noFill/>
        </p:spPr>
        <p:txBody>
          <a:bodyPr wrap="square" rtlCol="0">
            <a:spAutoFit/>
          </a:bodyPr>
          <a:lstStyle/>
          <a:p>
            <a:pPr lvl="0" algn="ctr"/>
            <a:r>
              <a:rPr lang="es-CL" sz="1100" dirty="0">
                <a:solidFill>
                  <a:schemeClr val="tx1">
                    <a:lumMod val="65000"/>
                    <a:lumOff val="35000"/>
                  </a:schemeClr>
                </a:solidFill>
              </a:rPr>
              <a:t>Analizar las </a:t>
            </a:r>
            <a:r>
              <a:rPr lang="es-CL" sz="1100" b="1" dirty="0">
                <a:solidFill>
                  <a:srgbClr val="3C54B4"/>
                </a:solidFill>
              </a:rPr>
              <a:t>estrategias pedagógicas </a:t>
            </a:r>
            <a:r>
              <a:rPr lang="es-CL" sz="1100" dirty="0">
                <a:solidFill>
                  <a:schemeClr val="tx1">
                    <a:lumMod val="65000"/>
                    <a:lumOff val="35000"/>
                  </a:schemeClr>
                </a:solidFill>
              </a:rPr>
              <a:t>de mayor valoración y utilidad para las familias durante el año 2021, en la emergencia sanitaria</a:t>
            </a:r>
          </a:p>
          <a:p>
            <a:endParaRPr lang="es-CL" sz="1100" dirty="0"/>
          </a:p>
        </p:txBody>
      </p:sp>
      <p:sp>
        <p:nvSpPr>
          <p:cNvPr id="20" name="CuadroTexto 19">
            <a:extLst>
              <a:ext uri="{FF2B5EF4-FFF2-40B4-BE49-F238E27FC236}">
                <a16:creationId xmlns:a16="http://schemas.microsoft.com/office/drawing/2014/main" id="{BAA992A2-C7F6-F246-80D4-D7DA80E46527}"/>
              </a:ext>
            </a:extLst>
          </p:cNvPr>
          <p:cNvSpPr txBox="1"/>
          <p:nvPr/>
        </p:nvSpPr>
        <p:spPr>
          <a:xfrm>
            <a:off x="6040258" y="2726039"/>
            <a:ext cx="1307493" cy="1954381"/>
          </a:xfrm>
          <a:prstGeom prst="rect">
            <a:avLst/>
          </a:prstGeom>
          <a:noFill/>
        </p:spPr>
        <p:txBody>
          <a:bodyPr wrap="square" rtlCol="0">
            <a:spAutoFit/>
          </a:bodyPr>
          <a:lstStyle/>
          <a:p>
            <a:pPr lvl="0" algn="ctr"/>
            <a:r>
              <a:rPr lang="es-CL" sz="1100" dirty="0">
                <a:solidFill>
                  <a:schemeClr val="tx1">
                    <a:lumMod val="65000"/>
                    <a:lumOff val="35000"/>
                  </a:schemeClr>
                </a:solidFill>
              </a:rPr>
              <a:t>Identificar los </a:t>
            </a:r>
            <a:r>
              <a:rPr lang="es-CL" sz="1100" b="1" dirty="0">
                <a:solidFill>
                  <a:srgbClr val="3D69B1"/>
                </a:solidFill>
              </a:rPr>
              <a:t>niveles de satisfacción </a:t>
            </a:r>
            <a:r>
              <a:rPr lang="es-CL" sz="1100" dirty="0">
                <a:solidFill>
                  <a:schemeClr val="tx1">
                    <a:lumMod val="65000"/>
                    <a:lumOff val="35000"/>
                  </a:schemeClr>
                </a:solidFill>
              </a:rPr>
              <a:t>de las Familias respecto a los servicios que reciben los niños y niñas que asisten a los programas educativos de JUNJI.</a:t>
            </a:r>
          </a:p>
          <a:p>
            <a:pPr algn="ctr"/>
            <a:endParaRPr lang="es-CL" sz="1100" dirty="0"/>
          </a:p>
        </p:txBody>
      </p:sp>
      <p:sp>
        <p:nvSpPr>
          <p:cNvPr id="21" name="CuadroTexto 20">
            <a:extLst>
              <a:ext uri="{FF2B5EF4-FFF2-40B4-BE49-F238E27FC236}">
                <a16:creationId xmlns:a16="http://schemas.microsoft.com/office/drawing/2014/main" id="{10A71B41-9D7E-5A4A-BCA5-3D6AEEF8D8A8}"/>
              </a:ext>
            </a:extLst>
          </p:cNvPr>
          <p:cNvSpPr txBox="1"/>
          <p:nvPr/>
        </p:nvSpPr>
        <p:spPr>
          <a:xfrm>
            <a:off x="7545293" y="2726039"/>
            <a:ext cx="1318425" cy="1954381"/>
          </a:xfrm>
          <a:prstGeom prst="rect">
            <a:avLst/>
          </a:prstGeom>
          <a:noFill/>
        </p:spPr>
        <p:txBody>
          <a:bodyPr wrap="square" rtlCol="0">
            <a:spAutoFit/>
          </a:bodyPr>
          <a:lstStyle/>
          <a:p>
            <a:pPr lvl="0" algn="ctr"/>
            <a:r>
              <a:rPr lang="es-CL" sz="1100" dirty="0">
                <a:solidFill>
                  <a:schemeClr val="tx1">
                    <a:lumMod val="65000"/>
                    <a:lumOff val="35000"/>
                  </a:schemeClr>
                </a:solidFill>
              </a:rPr>
              <a:t>Identificar, desde el punto de vista de las familias encuestadas, los posibles </a:t>
            </a:r>
            <a:r>
              <a:rPr lang="es-CL" sz="1100" b="1" dirty="0">
                <a:solidFill>
                  <a:srgbClr val="3C54B4"/>
                </a:solidFill>
              </a:rPr>
              <a:t>focos de mejora </a:t>
            </a:r>
            <a:r>
              <a:rPr lang="es-CL" sz="1100" dirty="0">
                <a:solidFill>
                  <a:schemeClr val="tx1">
                    <a:lumMod val="65000"/>
                    <a:lumOff val="35000"/>
                  </a:schemeClr>
                </a:solidFill>
              </a:rPr>
              <a:t>en la entrega del servicio educativo en el contexto de la pandemia.</a:t>
            </a:r>
          </a:p>
          <a:p>
            <a:endParaRPr lang="es-CL" sz="1100" dirty="0"/>
          </a:p>
        </p:txBody>
      </p:sp>
      <p:cxnSp>
        <p:nvCxnSpPr>
          <p:cNvPr id="9" name="Conector recto 8">
            <a:extLst>
              <a:ext uri="{FF2B5EF4-FFF2-40B4-BE49-F238E27FC236}">
                <a16:creationId xmlns:a16="http://schemas.microsoft.com/office/drawing/2014/main" id="{F52E887D-9318-8C4A-9A2A-3AA625980431}"/>
              </a:ext>
            </a:extLst>
          </p:cNvPr>
          <p:cNvCxnSpPr>
            <a:cxnSpLocks/>
          </p:cNvCxnSpPr>
          <p:nvPr/>
        </p:nvCxnSpPr>
        <p:spPr>
          <a:xfrm>
            <a:off x="1444157" y="906448"/>
            <a:ext cx="0" cy="3683629"/>
          </a:xfrm>
          <a:prstGeom prst="line">
            <a:avLst/>
          </a:prstGeom>
          <a:ln>
            <a:solidFill>
              <a:srgbClr val="14A58C"/>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390651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ángulo redondeado 15">
            <a:extLst>
              <a:ext uri="{FF2B5EF4-FFF2-40B4-BE49-F238E27FC236}">
                <a16:creationId xmlns:a16="http://schemas.microsoft.com/office/drawing/2014/main" id="{9E0A7DB7-D91F-F648-BCA5-0CA5D44419B4}"/>
              </a:ext>
            </a:extLst>
          </p:cNvPr>
          <p:cNvSpPr/>
          <p:nvPr/>
        </p:nvSpPr>
        <p:spPr>
          <a:xfrm>
            <a:off x="1868557" y="874866"/>
            <a:ext cx="3450866" cy="4007235"/>
          </a:xfrm>
          <a:prstGeom prst="round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13" name="Rectángulo 12">
            <a:extLst>
              <a:ext uri="{FF2B5EF4-FFF2-40B4-BE49-F238E27FC236}">
                <a16:creationId xmlns:a16="http://schemas.microsoft.com/office/drawing/2014/main" id="{708B2B5D-8CF9-FB45-900C-E26C1BB6C0CB}"/>
              </a:ext>
            </a:extLst>
          </p:cNvPr>
          <p:cNvSpPr/>
          <p:nvPr/>
        </p:nvSpPr>
        <p:spPr>
          <a:xfrm>
            <a:off x="1868557" y="874866"/>
            <a:ext cx="572493" cy="856683"/>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18" name="Rectángulo redondeado 17">
            <a:extLst>
              <a:ext uri="{FF2B5EF4-FFF2-40B4-BE49-F238E27FC236}">
                <a16:creationId xmlns:a16="http://schemas.microsoft.com/office/drawing/2014/main" id="{01F0BF48-8A09-9E47-9CAB-7EAD8BA30245}"/>
              </a:ext>
            </a:extLst>
          </p:cNvPr>
          <p:cNvSpPr/>
          <p:nvPr/>
        </p:nvSpPr>
        <p:spPr>
          <a:xfrm>
            <a:off x="5438693" y="874866"/>
            <a:ext cx="3450866" cy="4007235"/>
          </a:xfrm>
          <a:prstGeom prst="round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pic>
        <p:nvPicPr>
          <p:cNvPr id="4" name="Imagen 3" descr="header-pp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1561"/>
            <a:ext cx="9144000" cy="790575"/>
          </a:xfrm>
          <a:prstGeom prst="rect">
            <a:avLst/>
          </a:prstGeom>
        </p:spPr>
      </p:pic>
      <p:pic>
        <p:nvPicPr>
          <p:cNvPr id="17" name="Imagen 16" descr="foot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30524"/>
            <a:ext cx="9144000" cy="548640"/>
          </a:xfrm>
          <a:prstGeom prst="rect">
            <a:avLst/>
          </a:prstGeom>
        </p:spPr>
      </p:pic>
      <p:sp>
        <p:nvSpPr>
          <p:cNvPr id="5" name="Rectángulo redondeado 4">
            <a:extLst>
              <a:ext uri="{FF2B5EF4-FFF2-40B4-BE49-F238E27FC236}">
                <a16:creationId xmlns:a16="http://schemas.microsoft.com/office/drawing/2014/main" id="{8BB3E7F1-9B31-014F-B247-256D708EEFC9}"/>
              </a:ext>
            </a:extLst>
          </p:cNvPr>
          <p:cNvSpPr/>
          <p:nvPr/>
        </p:nvSpPr>
        <p:spPr>
          <a:xfrm>
            <a:off x="7129249" y="0"/>
            <a:ext cx="1828800" cy="572494"/>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pic>
        <p:nvPicPr>
          <p:cNvPr id="3" name="Imagen 2">
            <a:extLst>
              <a:ext uri="{FF2B5EF4-FFF2-40B4-BE49-F238E27FC236}">
                <a16:creationId xmlns:a16="http://schemas.microsoft.com/office/drawing/2014/main" id="{76790634-2092-3B4C-A2F1-9E30FD7ABEE8}"/>
              </a:ext>
            </a:extLst>
          </p:cNvPr>
          <p:cNvPicPr>
            <a:picLocks noChangeAspect="1"/>
          </p:cNvPicPr>
          <p:nvPr/>
        </p:nvPicPr>
        <p:blipFill>
          <a:blip r:embed="rId4"/>
          <a:stretch>
            <a:fillRect/>
          </a:stretch>
        </p:blipFill>
        <p:spPr>
          <a:xfrm>
            <a:off x="7212648" y="39755"/>
            <a:ext cx="1662002" cy="491214"/>
          </a:xfrm>
          <a:prstGeom prst="rect">
            <a:avLst/>
          </a:prstGeom>
        </p:spPr>
      </p:pic>
      <p:sp>
        <p:nvSpPr>
          <p:cNvPr id="8" name="CuadroTexto 7">
            <a:extLst>
              <a:ext uri="{FF2B5EF4-FFF2-40B4-BE49-F238E27FC236}">
                <a16:creationId xmlns:a16="http://schemas.microsoft.com/office/drawing/2014/main" id="{FCE41AA3-A11E-0A45-AA67-0C80EBBB4D64}"/>
              </a:ext>
            </a:extLst>
          </p:cNvPr>
          <p:cNvSpPr txBox="1"/>
          <p:nvPr/>
        </p:nvSpPr>
        <p:spPr>
          <a:xfrm>
            <a:off x="269350" y="770004"/>
            <a:ext cx="1408375" cy="1938992"/>
          </a:xfrm>
          <a:prstGeom prst="rect">
            <a:avLst/>
          </a:prstGeom>
          <a:noFill/>
        </p:spPr>
        <p:txBody>
          <a:bodyPr wrap="square" rtlCol="0">
            <a:spAutoFit/>
          </a:bodyPr>
          <a:lstStyle/>
          <a:p>
            <a:r>
              <a:rPr lang="es-CL" sz="4800" dirty="0">
                <a:solidFill>
                  <a:srgbClr val="D40046"/>
                </a:solidFill>
              </a:rPr>
              <a:t>2. </a:t>
            </a:r>
          </a:p>
          <a:p>
            <a:r>
              <a:rPr lang="es-CL" b="1" dirty="0">
                <a:solidFill>
                  <a:schemeClr val="tx1">
                    <a:lumMod val="50000"/>
                    <a:lumOff val="50000"/>
                  </a:schemeClr>
                </a:solidFill>
              </a:rPr>
              <a:t>Metodología</a:t>
            </a:r>
          </a:p>
          <a:p>
            <a:r>
              <a:rPr lang="es-CL" b="1" dirty="0">
                <a:solidFill>
                  <a:schemeClr val="tx1">
                    <a:lumMod val="50000"/>
                    <a:lumOff val="50000"/>
                  </a:schemeClr>
                </a:solidFill>
              </a:rPr>
              <a:t>mixta</a:t>
            </a:r>
          </a:p>
          <a:p>
            <a:endParaRPr lang="es-CL" b="1" dirty="0">
              <a:solidFill>
                <a:schemeClr val="tx1">
                  <a:lumMod val="50000"/>
                  <a:lumOff val="50000"/>
                </a:schemeClr>
              </a:solidFill>
            </a:endParaRPr>
          </a:p>
          <a:p>
            <a:endParaRPr lang="es-CL" dirty="0"/>
          </a:p>
        </p:txBody>
      </p:sp>
      <p:sp>
        <p:nvSpPr>
          <p:cNvPr id="6" name="CuadroTexto 5">
            <a:extLst>
              <a:ext uri="{FF2B5EF4-FFF2-40B4-BE49-F238E27FC236}">
                <a16:creationId xmlns:a16="http://schemas.microsoft.com/office/drawing/2014/main" id="{79E36AF6-E67B-1C44-8A80-FC89D1350CF9}"/>
              </a:ext>
            </a:extLst>
          </p:cNvPr>
          <p:cNvSpPr txBox="1"/>
          <p:nvPr/>
        </p:nvSpPr>
        <p:spPr>
          <a:xfrm>
            <a:off x="1936143" y="1036705"/>
            <a:ext cx="3315694" cy="3508653"/>
          </a:xfrm>
          <a:prstGeom prst="rect">
            <a:avLst/>
          </a:prstGeom>
          <a:noFill/>
        </p:spPr>
        <p:txBody>
          <a:bodyPr wrap="square" rtlCol="0">
            <a:spAutoFit/>
          </a:bodyPr>
          <a:lstStyle/>
          <a:p>
            <a:r>
              <a:rPr lang="es-CL" b="1" dirty="0">
                <a:solidFill>
                  <a:srgbClr val="3D69B1"/>
                </a:solidFill>
              </a:rPr>
              <a:t>CUALITATIVO</a:t>
            </a:r>
          </a:p>
          <a:p>
            <a:endParaRPr lang="es-CL" dirty="0">
              <a:solidFill>
                <a:srgbClr val="3C54B4"/>
              </a:solidFill>
            </a:endParaRPr>
          </a:p>
          <a:p>
            <a:r>
              <a:rPr lang="es-CL" sz="2800" b="1" dirty="0">
                <a:solidFill>
                  <a:srgbClr val="14A58C"/>
                </a:solidFill>
              </a:rPr>
              <a:t>41 entrevistas</a:t>
            </a:r>
          </a:p>
          <a:p>
            <a:r>
              <a:rPr lang="es-CL" sz="1400" dirty="0">
                <a:solidFill>
                  <a:schemeClr val="tx1">
                    <a:lumMod val="65000"/>
                    <a:lumOff val="35000"/>
                  </a:schemeClr>
                </a:solidFill>
              </a:rPr>
              <a:t>Dirigidas a madres, padres y/o apoderados.</a:t>
            </a:r>
          </a:p>
          <a:p>
            <a:endParaRPr lang="es-CL" sz="1400" dirty="0">
              <a:solidFill>
                <a:schemeClr val="tx1">
                  <a:lumMod val="65000"/>
                  <a:lumOff val="35000"/>
                </a:schemeClr>
              </a:solidFill>
            </a:endParaRPr>
          </a:p>
          <a:p>
            <a:r>
              <a:rPr lang="es-CL" sz="1400" b="1" dirty="0">
                <a:solidFill>
                  <a:srgbClr val="03B29E"/>
                </a:solidFill>
              </a:rPr>
              <a:t>8 regiones del país: </a:t>
            </a:r>
            <a:r>
              <a:rPr lang="es-ES" sz="1400" dirty="0">
                <a:solidFill>
                  <a:schemeClr val="tx1">
                    <a:lumMod val="65000"/>
                    <a:lumOff val="35000"/>
                  </a:schemeClr>
                </a:solidFill>
              </a:rPr>
              <a:t>Tarapacá, Coquimbo, Valparaíso, O'Higgins, Biobío, Los Lagos, Magallanes y Metropolitana.</a:t>
            </a:r>
            <a:r>
              <a:rPr lang="es-CL" sz="1400" dirty="0">
                <a:solidFill>
                  <a:schemeClr val="tx1">
                    <a:lumMod val="65000"/>
                    <a:lumOff val="35000"/>
                  </a:schemeClr>
                </a:solidFill>
              </a:rPr>
              <a:t> </a:t>
            </a:r>
          </a:p>
          <a:p>
            <a:pPr lvl="1"/>
            <a:endParaRPr lang="es-CL" sz="1400" dirty="0">
              <a:solidFill>
                <a:schemeClr val="tx1">
                  <a:lumMod val="65000"/>
                  <a:lumOff val="35000"/>
                </a:schemeClr>
              </a:solidFill>
            </a:endParaRPr>
          </a:p>
          <a:p>
            <a:pPr lvl="1"/>
            <a:r>
              <a:rPr lang="es-CL" sz="1400" b="1" dirty="0">
                <a:solidFill>
                  <a:srgbClr val="03B29E"/>
                </a:solidFill>
              </a:rPr>
              <a:t>24 apoderados </a:t>
            </a:r>
            <a:r>
              <a:rPr lang="es-CL" sz="1400" b="1" dirty="0">
                <a:solidFill>
                  <a:schemeClr val="tx1">
                    <a:lumMod val="65000"/>
                    <a:lumOff val="35000"/>
                  </a:schemeClr>
                </a:solidFill>
              </a:rPr>
              <a:t>de Jardines Clásicos de Administración Directa</a:t>
            </a:r>
          </a:p>
          <a:p>
            <a:pPr lvl="1"/>
            <a:endParaRPr lang="es-CL" sz="1400" dirty="0">
              <a:solidFill>
                <a:schemeClr val="tx1">
                  <a:lumMod val="65000"/>
                  <a:lumOff val="35000"/>
                </a:schemeClr>
              </a:solidFill>
            </a:endParaRPr>
          </a:p>
          <a:p>
            <a:pPr lvl="1"/>
            <a:r>
              <a:rPr lang="es-CL" sz="1400" b="1" dirty="0">
                <a:solidFill>
                  <a:srgbClr val="03B29E"/>
                </a:solidFill>
              </a:rPr>
              <a:t>17 apoderados </a:t>
            </a:r>
            <a:r>
              <a:rPr lang="es-CL" sz="1400" b="1" dirty="0">
                <a:solidFill>
                  <a:schemeClr val="tx1">
                    <a:lumMod val="65000"/>
                    <a:lumOff val="35000"/>
                  </a:schemeClr>
                </a:solidFill>
              </a:rPr>
              <a:t>de Programas Alternativos de Atención al Párvulo</a:t>
            </a:r>
            <a:endParaRPr lang="es-CL" dirty="0"/>
          </a:p>
        </p:txBody>
      </p:sp>
      <p:sp>
        <p:nvSpPr>
          <p:cNvPr id="12" name="Elipse 11">
            <a:extLst>
              <a:ext uri="{FF2B5EF4-FFF2-40B4-BE49-F238E27FC236}">
                <a16:creationId xmlns:a16="http://schemas.microsoft.com/office/drawing/2014/main" id="{9D2FD5DD-A489-7442-9173-7A05F1A9F492}"/>
              </a:ext>
            </a:extLst>
          </p:cNvPr>
          <p:cNvSpPr/>
          <p:nvPr/>
        </p:nvSpPr>
        <p:spPr>
          <a:xfrm>
            <a:off x="2305878" y="3450866"/>
            <a:ext cx="135172" cy="135172"/>
          </a:xfrm>
          <a:prstGeom prst="ellipse">
            <a:avLst/>
          </a:prstGeom>
          <a:solidFill>
            <a:srgbClr val="D400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19" name="Elipse 18">
            <a:extLst>
              <a:ext uri="{FF2B5EF4-FFF2-40B4-BE49-F238E27FC236}">
                <a16:creationId xmlns:a16="http://schemas.microsoft.com/office/drawing/2014/main" id="{351D3EBC-30AE-8741-8E9D-FB7CCC4D3342}"/>
              </a:ext>
            </a:extLst>
          </p:cNvPr>
          <p:cNvSpPr/>
          <p:nvPr/>
        </p:nvSpPr>
        <p:spPr>
          <a:xfrm>
            <a:off x="2305878" y="4079019"/>
            <a:ext cx="135172" cy="135172"/>
          </a:xfrm>
          <a:prstGeom prst="ellipse">
            <a:avLst/>
          </a:prstGeom>
          <a:solidFill>
            <a:srgbClr val="D400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20" name="Rectángulo 19">
            <a:extLst>
              <a:ext uri="{FF2B5EF4-FFF2-40B4-BE49-F238E27FC236}">
                <a16:creationId xmlns:a16="http://schemas.microsoft.com/office/drawing/2014/main" id="{7F13D32C-4A84-1145-BA7F-10344844B2B6}"/>
              </a:ext>
            </a:extLst>
          </p:cNvPr>
          <p:cNvSpPr/>
          <p:nvPr/>
        </p:nvSpPr>
        <p:spPr>
          <a:xfrm>
            <a:off x="5438692" y="874866"/>
            <a:ext cx="572493" cy="856683"/>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15" name="CuadroTexto 14">
            <a:extLst>
              <a:ext uri="{FF2B5EF4-FFF2-40B4-BE49-F238E27FC236}">
                <a16:creationId xmlns:a16="http://schemas.microsoft.com/office/drawing/2014/main" id="{C3225126-2A3C-CC41-A75E-DE1324F73A9A}"/>
              </a:ext>
            </a:extLst>
          </p:cNvPr>
          <p:cNvSpPr txBox="1"/>
          <p:nvPr/>
        </p:nvSpPr>
        <p:spPr>
          <a:xfrm>
            <a:off x="5518205" y="1036705"/>
            <a:ext cx="3379303" cy="3539430"/>
          </a:xfrm>
          <a:prstGeom prst="rect">
            <a:avLst/>
          </a:prstGeom>
          <a:noFill/>
        </p:spPr>
        <p:txBody>
          <a:bodyPr wrap="square" rtlCol="0">
            <a:spAutoFit/>
          </a:bodyPr>
          <a:lstStyle/>
          <a:p>
            <a:r>
              <a:rPr lang="es-CL" b="1" dirty="0">
                <a:solidFill>
                  <a:srgbClr val="3D69B1"/>
                </a:solidFill>
              </a:rPr>
              <a:t>CUANTITATIVO</a:t>
            </a:r>
          </a:p>
          <a:p>
            <a:endParaRPr lang="es-CL" sz="1400" dirty="0">
              <a:solidFill>
                <a:srgbClr val="3C54B4"/>
              </a:solidFill>
            </a:endParaRPr>
          </a:p>
          <a:p>
            <a:r>
              <a:rPr lang="es-CL" sz="2800" b="1" dirty="0">
                <a:solidFill>
                  <a:srgbClr val="14A58C"/>
                </a:solidFill>
              </a:rPr>
              <a:t>7.940 encuestas</a:t>
            </a:r>
          </a:p>
          <a:p>
            <a:endParaRPr lang="es-CL" sz="2400" b="1" dirty="0">
              <a:solidFill>
                <a:srgbClr val="03B29E"/>
              </a:solidFill>
            </a:endParaRPr>
          </a:p>
          <a:p>
            <a:r>
              <a:rPr lang="es-CL" sz="1400" b="1" dirty="0">
                <a:solidFill>
                  <a:srgbClr val="03B29E"/>
                </a:solidFill>
              </a:rPr>
              <a:t>Método de recolección: </a:t>
            </a:r>
            <a:r>
              <a:rPr lang="es-CL" sz="1400" dirty="0">
                <a:solidFill>
                  <a:schemeClr val="tx1">
                    <a:lumMod val="65000"/>
                    <a:lumOff val="35000"/>
                  </a:schemeClr>
                </a:solidFill>
              </a:rPr>
              <a:t>encuesta web.</a:t>
            </a:r>
          </a:p>
          <a:p>
            <a:r>
              <a:rPr lang="es-CL" sz="1400" b="1" dirty="0">
                <a:solidFill>
                  <a:srgbClr val="03B29E"/>
                </a:solidFill>
              </a:rPr>
              <a:t>Instrumento: </a:t>
            </a:r>
            <a:r>
              <a:rPr lang="es-CL" sz="1400" dirty="0">
                <a:solidFill>
                  <a:schemeClr val="tx1">
                    <a:lumMod val="65000"/>
                    <a:lumOff val="35000"/>
                  </a:schemeClr>
                </a:solidFill>
              </a:rPr>
              <a:t>cuestionario estructurado elaborado por JUNJI.</a:t>
            </a:r>
          </a:p>
          <a:p>
            <a:r>
              <a:rPr lang="es-CL" sz="1400" b="1" dirty="0">
                <a:solidFill>
                  <a:srgbClr val="03B29E"/>
                </a:solidFill>
              </a:rPr>
              <a:t>Población </a:t>
            </a:r>
            <a:r>
              <a:rPr lang="es-CL" sz="1400" b="1" dirty="0" err="1">
                <a:solidFill>
                  <a:srgbClr val="03B29E"/>
                </a:solidFill>
              </a:rPr>
              <a:t>obj</a:t>
            </a:r>
            <a:r>
              <a:rPr lang="es-CL" sz="1400" b="1" dirty="0">
                <a:solidFill>
                  <a:srgbClr val="03B29E"/>
                </a:solidFill>
              </a:rPr>
              <a:t>.: </a:t>
            </a:r>
            <a:r>
              <a:rPr lang="es-CL" sz="1400" dirty="0">
                <a:solidFill>
                  <a:schemeClr val="tx1">
                    <a:lumMod val="65000"/>
                    <a:lumOff val="35000"/>
                  </a:schemeClr>
                </a:solidFill>
              </a:rPr>
              <a:t>Padres, madres y/o apoderados de los establecimientos de JUNJI, de ambos programas a nivel nacional.</a:t>
            </a:r>
          </a:p>
          <a:p>
            <a:r>
              <a:rPr lang="es-CL" sz="1400" b="1" dirty="0">
                <a:solidFill>
                  <a:srgbClr val="03B29E"/>
                </a:solidFill>
              </a:rPr>
              <a:t>Marco </a:t>
            </a:r>
            <a:r>
              <a:rPr lang="es-CL" sz="1400" b="1" dirty="0" err="1">
                <a:solidFill>
                  <a:srgbClr val="03B29E"/>
                </a:solidFill>
              </a:rPr>
              <a:t>muestral</a:t>
            </a:r>
            <a:r>
              <a:rPr lang="es-CL" sz="2400" b="1" dirty="0">
                <a:solidFill>
                  <a:srgbClr val="03B29E"/>
                </a:solidFill>
              </a:rPr>
              <a:t>: </a:t>
            </a:r>
            <a:r>
              <a:rPr lang="es-CL" sz="1400" b="1" dirty="0">
                <a:solidFill>
                  <a:schemeClr val="tx1">
                    <a:lumMod val="65000"/>
                    <a:lumOff val="35000"/>
                  </a:schemeClr>
                </a:solidFill>
              </a:rPr>
              <a:t>56.629 casos</a:t>
            </a:r>
            <a:r>
              <a:rPr lang="es-CL" sz="1400" dirty="0">
                <a:solidFill>
                  <a:schemeClr val="tx1">
                    <a:lumMod val="65000"/>
                    <a:lumOff val="35000"/>
                  </a:schemeClr>
                </a:solidFill>
              </a:rPr>
              <a:t>.</a:t>
            </a:r>
          </a:p>
          <a:p>
            <a:r>
              <a:rPr lang="es-CL" sz="1400" b="1" dirty="0">
                <a:solidFill>
                  <a:srgbClr val="03B29E"/>
                </a:solidFill>
              </a:rPr>
              <a:t>Tasa de respuesta: </a:t>
            </a:r>
            <a:r>
              <a:rPr lang="es-CL" sz="1400" b="1" dirty="0">
                <a:solidFill>
                  <a:schemeClr val="tx1">
                    <a:lumMod val="65000"/>
                    <a:lumOff val="35000"/>
                  </a:schemeClr>
                </a:solidFill>
              </a:rPr>
              <a:t>14%.</a:t>
            </a:r>
            <a:endParaRPr lang="es-CL" sz="2400" b="1" dirty="0">
              <a:solidFill>
                <a:schemeClr val="tx1">
                  <a:lumMod val="65000"/>
                  <a:lumOff val="35000"/>
                </a:schemeClr>
              </a:solidFill>
            </a:endParaRPr>
          </a:p>
          <a:p>
            <a:r>
              <a:rPr lang="es-CL" sz="1400" b="1" dirty="0">
                <a:solidFill>
                  <a:srgbClr val="03B29E"/>
                </a:solidFill>
              </a:rPr>
              <a:t>Calibración: </a:t>
            </a:r>
            <a:r>
              <a:rPr lang="es-CL" sz="1400" b="1" dirty="0">
                <a:solidFill>
                  <a:schemeClr val="tx1">
                    <a:lumMod val="65000"/>
                    <a:lumOff val="35000"/>
                  </a:schemeClr>
                </a:solidFill>
              </a:rPr>
              <a:t>Por método ranking.</a:t>
            </a:r>
            <a:endParaRPr lang="es-CL" sz="2000" b="1" dirty="0">
              <a:solidFill>
                <a:schemeClr val="tx1">
                  <a:lumMod val="65000"/>
                  <a:lumOff val="35000"/>
                </a:schemeClr>
              </a:solidFill>
            </a:endParaRPr>
          </a:p>
        </p:txBody>
      </p:sp>
      <p:cxnSp>
        <p:nvCxnSpPr>
          <p:cNvPr id="21" name="Conector recto 20">
            <a:extLst>
              <a:ext uri="{FF2B5EF4-FFF2-40B4-BE49-F238E27FC236}">
                <a16:creationId xmlns:a16="http://schemas.microsoft.com/office/drawing/2014/main" id="{EB3B077E-507A-2D46-B0A0-C60B691A81CE}"/>
              </a:ext>
            </a:extLst>
          </p:cNvPr>
          <p:cNvCxnSpPr>
            <a:cxnSpLocks/>
          </p:cNvCxnSpPr>
          <p:nvPr/>
        </p:nvCxnSpPr>
        <p:spPr>
          <a:xfrm>
            <a:off x="1667986" y="906448"/>
            <a:ext cx="0" cy="3683629"/>
          </a:xfrm>
          <a:prstGeom prst="line">
            <a:avLst/>
          </a:prstGeom>
          <a:ln>
            <a:solidFill>
              <a:srgbClr val="14A58C"/>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976771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 name="Rectángulo redondeado 20">
            <a:extLst>
              <a:ext uri="{FF2B5EF4-FFF2-40B4-BE49-F238E27FC236}">
                <a16:creationId xmlns:a16="http://schemas.microsoft.com/office/drawing/2014/main" id="{2FD098C7-D614-4C4A-8350-5B691B797978}"/>
              </a:ext>
            </a:extLst>
          </p:cNvPr>
          <p:cNvSpPr/>
          <p:nvPr/>
        </p:nvSpPr>
        <p:spPr>
          <a:xfrm>
            <a:off x="2518077" y="3021095"/>
            <a:ext cx="2809297" cy="1407381"/>
          </a:xfrm>
          <a:prstGeom prst="round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20" name="Rectángulo redondeado 19">
            <a:extLst>
              <a:ext uri="{FF2B5EF4-FFF2-40B4-BE49-F238E27FC236}">
                <a16:creationId xmlns:a16="http://schemas.microsoft.com/office/drawing/2014/main" id="{B204E4B1-7E72-9049-9A3C-01152701EAD8}"/>
              </a:ext>
            </a:extLst>
          </p:cNvPr>
          <p:cNvSpPr/>
          <p:nvPr/>
        </p:nvSpPr>
        <p:spPr>
          <a:xfrm>
            <a:off x="2518077" y="2362458"/>
            <a:ext cx="2809297" cy="492060"/>
          </a:xfrm>
          <a:prstGeom prst="round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19" name="Rectángulo redondeado 18">
            <a:extLst>
              <a:ext uri="{FF2B5EF4-FFF2-40B4-BE49-F238E27FC236}">
                <a16:creationId xmlns:a16="http://schemas.microsoft.com/office/drawing/2014/main" id="{09996E47-4D1E-CF4F-9EF4-7BF6826AFF98}"/>
              </a:ext>
            </a:extLst>
          </p:cNvPr>
          <p:cNvSpPr/>
          <p:nvPr/>
        </p:nvSpPr>
        <p:spPr>
          <a:xfrm>
            <a:off x="2518077" y="1407865"/>
            <a:ext cx="2809296" cy="348016"/>
          </a:xfrm>
          <a:prstGeom prst="round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22" name="Rectángulo redondeado 21">
            <a:extLst>
              <a:ext uri="{FF2B5EF4-FFF2-40B4-BE49-F238E27FC236}">
                <a16:creationId xmlns:a16="http://schemas.microsoft.com/office/drawing/2014/main" id="{E0EC1E65-3E19-C040-9501-37FD59712493}"/>
              </a:ext>
            </a:extLst>
          </p:cNvPr>
          <p:cNvSpPr/>
          <p:nvPr/>
        </p:nvSpPr>
        <p:spPr>
          <a:xfrm>
            <a:off x="5809917" y="1414932"/>
            <a:ext cx="2809297" cy="1017066"/>
          </a:xfrm>
          <a:prstGeom prst="round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23" name="Rectángulo redondeado 22">
            <a:extLst>
              <a:ext uri="{FF2B5EF4-FFF2-40B4-BE49-F238E27FC236}">
                <a16:creationId xmlns:a16="http://schemas.microsoft.com/office/drawing/2014/main" id="{AC1CE269-3261-F649-A8CE-AF4FC18D5EE8}"/>
              </a:ext>
            </a:extLst>
          </p:cNvPr>
          <p:cNvSpPr/>
          <p:nvPr/>
        </p:nvSpPr>
        <p:spPr>
          <a:xfrm>
            <a:off x="5833771" y="2488358"/>
            <a:ext cx="2809297" cy="1439586"/>
          </a:xfrm>
          <a:prstGeom prst="round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pic>
        <p:nvPicPr>
          <p:cNvPr id="4" name="Imagen 3" descr="header-pp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1561"/>
            <a:ext cx="9144000" cy="790575"/>
          </a:xfrm>
          <a:prstGeom prst="rect">
            <a:avLst/>
          </a:prstGeom>
        </p:spPr>
      </p:pic>
      <p:pic>
        <p:nvPicPr>
          <p:cNvPr id="17" name="Imagen 16" descr="foote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030524"/>
            <a:ext cx="9144000" cy="548640"/>
          </a:xfrm>
          <a:prstGeom prst="rect">
            <a:avLst/>
          </a:prstGeom>
        </p:spPr>
      </p:pic>
      <p:sp>
        <p:nvSpPr>
          <p:cNvPr id="5" name="Rectángulo redondeado 4">
            <a:extLst>
              <a:ext uri="{FF2B5EF4-FFF2-40B4-BE49-F238E27FC236}">
                <a16:creationId xmlns:a16="http://schemas.microsoft.com/office/drawing/2014/main" id="{8BB3E7F1-9B31-014F-B247-256D708EEFC9}"/>
              </a:ext>
            </a:extLst>
          </p:cNvPr>
          <p:cNvSpPr/>
          <p:nvPr/>
        </p:nvSpPr>
        <p:spPr>
          <a:xfrm>
            <a:off x="7129249" y="0"/>
            <a:ext cx="1828800" cy="572494"/>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pic>
        <p:nvPicPr>
          <p:cNvPr id="3" name="Imagen 2">
            <a:extLst>
              <a:ext uri="{FF2B5EF4-FFF2-40B4-BE49-F238E27FC236}">
                <a16:creationId xmlns:a16="http://schemas.microsoft.com/office/drawing/2014/main" id="{76790634-2092-3B4C-A2F1-9E30FD7ABEE8}"/>
              </a:ext>
            </a:extLst>
          </p:cNvPr>
          <p:cNvPicPr>
            <a:picLocks noChangeAspect="1"/>
          </p:cNvPicPr>
          <p:nvPr/>
        </p:nvPicPr>
        <p:blipFill>
          <a:blip r:embed="rId5"/>
          <a:stretch>
            <a:fillRect/>
          </a:stretch>
        </p:blipFill>
        <p:spPr>
          <a:xfrm>
            <a:off x="7212648" y="39755"/>
            <a:ext cx="1662002" cy="491214"/>
          </a:xfrm>
          <a:prstGeom prst="rect">
            <a:avLst/>
          </a:prstGeom>
        </p:spPr>
      </p:pic>
      <p:sp>
        <p:nvSpPr>
          <p:cNvPr id="9" name="CuadroTexto 8">
            <a:extLst>
              <a:ext uri="{FF2B5EF4-FFF2-40B4-BE49-F238E27FC236}">
                <a16:creationId xmlns:a16="http://schemas.microsoft.com/office/drawing/2014/main" id="{F6A15A80-0413-5E48-8A67-D881D0657C0E}"/>
              </a:ext>
            </a:extLst>
          </p:cNvPr>
          <p:cNvSpPr txBox="1"/>
          <p:nvPr/>
        </p:nvSpPr>
        <p:spPr>
          <a:xfrm>
            <a:off x="269350" y="770004"/>
            <a:ext cx="1654866" cy="1661993"/>
          </a:xfrm>
          <a:prstGeom prst="rect">
            <a:avLst/>
          </a:prstGeom>
          <a:noFill/>
        </p:spPr>
        <p:txBody>
          <a:bodyPr wrap="square" rtlCol="0">
            <a:spAutoFit/>
          </a:bodyPr>
          <a:lstStyle/>
          <a:p>
            <a:r>
              <a:rPr lang="es-CL" sz="4800" dirty="0">
                <a:solidFill>
                  <a:srgbClr val="D40046"/>
                </a:solidFill>
              </a:rPr>
              <a:t>3. </a:t>
            </a:r>
          </a:p>
          <a:p>
            <a:r>
              <a:rPr lang="es-CL" b="1" dirty="0">
                <a:solidFill>
                  <a:schemeClr val="tx1">
                    <a:lumMod val="50000"/>
                    <a:lumOff val="50000"/>
                  </a:schemeClr>
                </a:solidFill>
              </a:rPr>
              <a:t>Caracterización de encuestados y entrevistados</a:t>
            </a:r>
            <a:endParaRPr lang="es-CL" dirty="0"/>
          </a:p>
        </p:txBody>
      </p:sp>
      <p:sp>
        <p:nvSpPr>
          <p:cNvPr id="11" name="CuadroTexto 10">
            <a:extLst>
              <a:ext uri="{FF2B5EF4-FFF2-40B4-BE49-F238E27FC236}">
                <a16:creationId xmlns:a16="http://schemas.microsoft.com/office/drawing/2014/main" id="{26E72D2C-8719-6B4A-A8A9-9728E387D337}"/>
              </a:ext>
            </a:extLst>
          </p:cNvPr>
          <p:cNvSpPr txBox="1"/>
          <p:nvPr/>
        </p:nvSpPr>
        <p:spPr>
          <a:xfrm>
            <a:off x="5813398" y="985962"/>
            <a:ext cx="2949934" cy="3442514"/>
          </a:xfrm>
          <a:prstGeom prst="rect">
            <a:avLst/>
          </a:prstGeom>
          <a:noFill/>
        </p:spPr>
        <p:txBody>
          <a:bodyPr wrap="square" rtlCol="0">
            <a:spAutoFit/>
          </a:bodyPr>
          <a:lstStyle/>
          <a:p>
            <a:pPr>
              <a:buClr>
                <a:srgbClr val="3C54B4"/>
              </a:buClr>
            </a:pPr>
            <a:r>
              <a:rPr lang="es-CL" sz="2800" b="1" dirty="0">
                <a:solidFill>
                  <a:srgbClr val="03B29E"/>
                </a:solidFill>
              </a:rPr>
              <a:t>64% </a:t>
            </a:r>
          </a:p>
          <a:p>
            <a:pPr>
              <a:buClr>
                <a:srgbClr val="3C54B4"/>
              </a:buClr>
            </a:pPr>
            <a:r>
              <a:rPr lang="es-CL" sz="1400" dirty="0">
                <a:solidFill>
                  <a:schemeClr val="tx1">
                    <a:lumMod val="65000"/>
                    <a:lumOff val="35000"/>
                  </a:schemeClr>
                </a:solidFill>
              </a:rPr>
              <a:t>está </a:t>
            </a:r>
            <a:r>
              <a:rPr lang="es-CL" sz="1400" b="1" dirty="0">
                <a:solidFill>
                  <a:schemeClr val="tx1">
                    <a:lumMod val="65000"/>
                    <a:lumOff val="35000"/>
                  </a:schemeClr>
                </a:solidFill>
              </a:rPr>
              <a:t>trabajando</a:t>
            </a:r>
            <a:r>
              <a:rPr lang="es-CL" sz="1400" dirty="0">
                <a:solidFill>
                  <a:schemeClr val="tx1">
                    <a:lumMod val="65000"/>
                    <a:lumOff val="35000"/>
                  </a:schemeClr>
                </a:solidFill>
              </a:rPr>
              <a:t> de manera dependiente, independiente o por cuenta propia (menos en </a:t>
            </a:r>
            <a:r>
              <a:rPr lang="es-ES" sz="1400" dirty="0">
                <a:solidFill>
                  <a:schemeClr val="tx1">
                    <a:lumMod val="65000"/>
                    <a:lumOff val="35000"/>
                  </a:schemeClr>
                </a:solidFill>
              </a:rPr>
              <a:t>Programa Alternativo de Atención al Párvulo</a:t>
            </a:r>
            <a:r>
              <a:rPr lang="es-CL" sz="1400" dirty="0">
                <a:solidFill>
                  <a:schemeClr val="tx1">
                    <a:lumMod val="65000"/>
                    <a:lumOff val="35000"/>
                  </a:schemeClr>
                </a:solidFill>
              </a:rPr>
              <a:t>). </a:t>
            </a:r>
          </a:p>
          <a:p>
            <a:pPr>
              <a:buClr>
                <a:srgbClr val="3C54B4"/>
              </a:buClr>
            </a:pPr>
            <a:endParaRPr lang="es-CL" sz="1400" dirty="0"/>
          </a:p>
          <a:p>
            <a:pPr>
              <a:buClr>
                <a:srgbClr val="3C54B4"/>
              </a:buClr>
            </a:pPr>
            <a:r>
              <a:rPr lang="es-MX" sz="1400" dirty="0">
                <a:solidFill>
                  <a:schemeClr val="tx1">
                    <a:lumMod val="65000"/>
                    <a:lumOff val="35000"/>
                  </a:schemeClr>
                </a:solidFill>
              </a:rPr>
              <a:t>El </a:t>
            </a:r>
            <a:r>
              <a:rPr lang="es-MX" sz="1400" b="1" dirty="0">
                <a:solidFill>
                  <a:schemeClr val="tx1">
                    <a:lumMod val="65000"/>
                    <a:lumOff val="35000"/>
                  </a:schemeClr>
                </a:solidFill>
              </a:rPr>
              <a:t>contexto de pandemia </a:t>
            </a:r>
            <a:r>
              <a:rPr lang="es-MX" sz="1400" dirty="0">
                <a:solidFill>
                  <a:schemeClr val="tx1">
                    <a:lumMod val="65000"/>
                    <a:lumOff val="35000"/>
                  </a:schemeClr>
                </a:solidFill>
              </a:rPr>
              <a:t>obligó a algunas de las mujeres entrevistadas a </a:t>
            </a:r>
            <a:r>
              <a:rPr lang="es-MX" sz="2000" b="1" dirty="0">
                <a:solidFill>
                  <a:srgbClr val="03B29E"/>
                </a:solidFill>
              </a:rPr>
              <a:t>renunciar a su trabajo</a:t>
            </a:r>
          </a:p>
          <a:p>
            <a:pPr>
              <a:buClr>
                <a:srgbClr val="3C54B4"/>
              </a:buClr>
            </a:pPr>
            <a:r>
              <a:rPr lang="es-MX" sz="1400" dirty="0">
                <a:solidFill>
                  <a:schemeClr val="tx1">
                    <a:lumMod val="65000"/>
                    <a:lumOff val="35000"/>
                  </a:schemeClr>
                </a:solidFill>
              </a:rPr>
              <a:t>para quedarse en casa, o bien, </a:t>
            </a:r>
            <a:r>
              <a:rPr lang="es-MX" sz="1400" b="1" dirty="0">
                <a:solidFill>
                  <a:schemeClr val="tx1">
                    <a:lumMod val="65000"/>
                    <a:lumOff val="35000"/>
                  </a:schemeClr>
                </a:solidFill>
              </a:rPr>
              <a:t>compatibilizarlo con otras responsabilidades</a:t>
            </a:r>
          </a:p>
          <a:p>
            <a:pPr>
              <a:buClr>
                <a:srgbClr val="3C54B4"/>
              </a:buClr>
            </a:pPr>
            <a:endParaRPr lang="es-MX" sz="1400" dirty="0"/>
          </a:p>
          <a:p>
            <a:endParaRPr lang="es-CL" sz="1400" dirty="0"/>
          </a:p>
        </p:txBody>
      </p:sp>
      <p:sp>
        <p:nvSpPr>
          <p:cNvPr id="12" name="Elipse 11">
            <a:extLst>
              <a:ext uri="{FF2B5EF4-FFF2-40B4-BE49-F238E27FC236}">
                <a16:creationId xmlns:a16="http://schemas.microsoft.com/office/drawing/2014/main" id="{F974529F-456A-284C-A233-B191B5B7C53D}"/>
              </a:ext>
            </a:extLst>
          </p:cNvPr>
          <p:cNvSpPr/>
          <p:nvPr/>
        </p:nvSpPr>
        <p:spPr>
          <a:xfrm>
            <a:off x="2290970" y="1160891"/>
            <a:ext cx="135172" cy="135172"/>
          </a:xfrm>
          <a:prstGeom prst="ellipse">
            <a:avLst/>
          </a:prstGeom>
          <a:solidFill>
            <a:srgbClr val="D400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13" name="Elipse 12">
            <a:extLst>
              <a:ext uri="{FF2B5EF4-FFF2-40B4-BE49-F238E27FC236}">
                <a16:creationId xmlns:a16="http://schemas.microsoft.com/office/drawing/2014/main" id="{8B9B655A-1F66-754C-9DFD-F0EFCDB76EB8}"/>
              </a:ext>
            </a:extLst>
          </p:cNvPr>
          <p:cNvSpPr/>
          <p:nvPr/>
        </p:nvSpPr>
        <p:spPr>
          <a:xfrm>
            <a:off x="2290970" y="2099144"/>
            <a:ext cx="135172" cy="135172"/>
          </a:xfrm>
          <a:prstGeom prst="ellipse">
            <a:avLst/>
          </a:prstGeom>
          <a:solidFill>
            <a:srgbClr val="D400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15" name="Elipse 14">
            <a:extLst>
              <a:ext uri="{FF2B5EF4-FFF2-40B4-BE49-F238E27FC236}">
                <a16:creationId xmlns:a16="http://schemas.microsoft.com/office/drawing/2014/main" id="{443CC995-4126-2745-90BE-E61210791EF0}"/>
              </a:ext>
            </a:extLst>
          </p:cNvPr>
          <p:cNvSpPr/>
          <p:nvPr/>
        </p:nvSpPr>
        <p:spPr>
          <a:xfrm>
            <a:off x="2290970" y="3108960"/>
            <a:ext cx="135172" cy="135172"/>
          </a:xfrm>
          <a:prstGeom prst="ellipse">
            <a:avLst/>
          </a:prstGeom>
          <a:solidFill>
            <a:srgbClr val="D400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16" name="Elipse 15">
            <a:extLst>
              <a:ext uri="{FF2B5EF4-FFF2-40B4-BE49-F238E27FC236}">
                <a16:creationId xmlns:a16="http://schemas.microsoft.com/office/drawing/2014/main" id="{BCEECB40-81E7-FA46-8DBB-77E9F54059EC}"/>
              </a:ext>
            </a:extLst>
          </p:cNvPr>
          <p:cNvSpPr/>
          <p:nvPr/>
        </p:nvSpPr>
        <p:spPr>
          <a:xfrm>
            <a:off x="5646420" y="1129085"/>
            <a:ext cx="135172" cy="135172"/>
          </a:xfrm>
          <a:prstGeom prst="ellipse">
            <a:avLst/>
          </a:prstGeom>
          <a:solidFill>
            <a:srgbClr val="D400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18" name="Elipse 17">
            <a:extLst>
              <a:ext uri="{FF2B5EF4-FFF2-40B4-BE49-F238E27FC236}">
                <a16:creationId xmlns:a16="http://schemas.microsoft.com/office/drawing/2014/main" id="{B85081A5-4D94-0641-8B59-E317E5D51D0E}"/>
              </a:ext>
            </a:extLst>
          </p:cNvPr>
          <p:cNvSpPr/>
          <p:nvPr/>
        </p:nvSpPr>
        <p:spPr>
          <a:xfrm>
            <a:off x="5646420" y="2568270"/>
            <a:ext cx="135172" cy="135172"/>
          </a:xfrm>
          <a:prstGeom prst="ellipse">
            <a:avLst/>
          </a:prstGeom>
          <a:solidFill>
            <a:srgbClr val="D400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6" name="CuadroTexto 5">
            <a:extLst>
              <a:ext uri="{FF2B5EF4-FFF2-40B4-BE49-F238E27FC236}">
                <a16:creationId xmlns:a16="http://schemas.microsoft.com/office/drawing/2014/main" id="{ABA89D84-9B72-E544-A95A-576C41D811FD}"/>
              </a:ext>
            </a:extLst>
          </p:cNvPr>
          <p:cNvSpPr txBox="1"/>
          <p:nvPr/>
        </p:nvSpPr>
        <p:spPr>
          <a:xfrm>
            <a:off x="2480808" y="985962"/>
            <a:ext cx="2949934" cy="3877985"/>
          </a:xfrm>
          <a:prstGeom prst="rect">
            <a:avLst/>
          </a:prstGeom>
          <a:noFill/>
        </p:spPr>
        <p:txBody>
          <a:bodyPr wrap="square" rtlCol="0">
            <a:spAutoFit/>
          </a:bodyPr>
          <a:lstStyle/>
          <a:p>
            <a:pPr>
              <a:buClr>
                <a:srgbClr val="3C54B4"/>
              </a:buClr>
            </a:pPr>
            <a:r>
              <a:rPr lang="es-CL" sz="2800" b="1" dirty="0">
                <a:solidFill>
                  <a:srgbClr val="03B29E"/>
                </a:solidFill>
              </a:rPr>
              <a:t>94% </a:t>
            </a:r>
          </a:p>
          <a:p>
            <a:pPr>
              <a:buClr>
                <a:srgbClr val="3C54B4"/>
              </a:buClr>
            </a:pPr>
            <a:r>
              <a:rPr lang="es-CL" sz="1400" dirty="0">
                <a:solidFill>
                  <a:schemeClr val="tx1">
                    <a:lumMod val="65000"/>
                    <a:lumOff val="35000"/>
                  </a:schemeClr>
                </a:solidFill>
              </a:rPr>
              <a:t>de quienes responden son </a:t>
            </a:r>
            <a:r>
              <a:rPr lang="es-CL" sz="1400" b="1" dirty="0">
                <a:solidFill>
                  <a:schemeClr val="tx1">
                    <a:lumMod val="65000"/>
                    <a:lumOff val="35000"/>
                  </a:schemeClr>
                </a:solidFill>
              </a:rPr>
              <a:t>mujeres</a:t>
            </a:r>
            <a:r>
              <a:rPr lang="es-CL" sz="1400" dirty="0">
                <a:solidFill>
                  <a:schemeClr val="tx1">
                    <a:lumMod val="65000"/>
                    <a:lumOff val="35000"/>
                  </a:schemeClr>
                </a:solidFill>
              </a:rPr>
              <a:t> </a:t>
            </a:r>
          </a:p>
          <a:p>
            <a:pPr>
              <a:buClr>
                <a:srgbClr val="3C54B4"/>
              </a:buClr>
            </a:pPr>
            <a:endParaRPr lang="es-CL" dirty="0"/>
          </a:p>
          <a:p>
            <a:pPr>
              <a:buClr>
                <a:srgbClr val="3C54B4"/>
              </a:buClr>
            </a:pPr>
            <a:r>
              <a:rPr lang="es-CL" sz="2800" b="1" dirty="0">
                <a:solidFill>
                  <a:srgbClr val="03B29E"/>
                </a:solidFill>
              </a:rPr>
              <a:t>94,5%</a:t>
            </a:r>
          </a:p>
          <a:p>
            <a:pPr>
              <a:buClr>
                <a:srgbClr val="3C54B4"/>
              </a:buClr>
            </a:pPr>
            <a:r>
              <a:rPr lang="es-CL" sz="1400" dirty="0">
                <a:solidFill>
                  <a:schemeClr val="tx1">
                    <a:lumMod val="65000"/>
                    <a:lumOff val="35000"/>
                  </a:schemeClr>
                </a:solidFill>
              </a:rPr>
              <a:t>de quienes responden son </a:t>
            </a:r>
            <a:r>
              <a:rPr lang="es-CL" sz="1400" b="1" dirty="0">
                <a:solidFill>
                  <a:schemeClr val="tx1">
                    <a:lumMod val="65000"/>
                    <a:lumOff val="35000"/>
                  </a:schemeClr>
                </a:solidFill>
              </a:rPr>
              <a:t>madres</a:t>
            </a:r>
            <a:r>
              <a:rPr lang="es-CL" sz="1400" dirty="0">
                <a:solidFill>
                  <a:schemeClr val="tx1">
                    <a:lumMod val="65000"/>
                    <a:lumOff val="35000"/>
                  </a:schemeClr>
                </a:solidFill>
              </a:rPr>
              <a:t> de los niños y niñas</a:t>
            </a:r>
          </a:p>
          <a:p>
            <a:pPr>
              <a:buClr>
                <a:srgbClr val="3C54B4"/>
              </a:buClr>
            </a:pPr>
            <a:endParaRPr lang="es-CL" i="1" dirty="0">
              <a:solidFill>
                <a:schemeClr val="accent6"/>
              </a:solidFill>
            </a:endParaRPr>
          </a:p>
          <a:p>
            <a:pPr>
              <a:buClr>
                <a:srgbClr val="3C54B4"/>
              </a:buClr>
            </a:pPr>
            <a:r>
              <a:rPr lang="es-CL" sz="1400" dirty="0">
                <a:solidFill>
                  <a:schemeClr val="tx1">
                    <a:lumMod val="65000"/>
                    <a:lumOff val="35000"/>
                  </a:schemeClr>
                </a:solidFill>
              </a:rPr>
              <a:t>En su mayoría, son</a:t>
            </a:r>
          </a:p>
          <a:p>
            <a:pPr>
              <a:buClr>
                <a:srgbClr val="3C54B4"/>
              </a:buClr>
            </a:pPr>
            <a:r>
              <a:rPr lang="es-CL" sz="2000" b="1" dirty="0">
                <a:solidFill>
                  <a:srgbClr val="03B29E"/>
                </a:solidFill>
              </a:rPr>
              <a:t>familias biparentales</a:t>
            </a:r>
          </a:p>
          <a:p>
            <a:pPr>
              <a:buClr>
                <a:srgbClr val="3C54B4"/>
              </a:buClr>
            </a:pPr>
            <a:r>
              <a:rPr lang="es-MX" sz="1400" dirty="0">
                <a:solidFill>
                  <a:schemeClr val="tx1">
                    <a:lumMod val="65000"/>
                    <a:lumOff val="35000"/>
                  </a:schemeClr>
                </a:solidFill>
              </a:rPr>
              <a:t>donde las </a:t>
            </a:r>
            <a:r>
              <a:rPr lang="es-MX" sz="1400" b="1" dirty="0">
                <a:solidFill>
                  <a:schemeClr val="tx1">
                    <a:lumMod val="65000"/>
                    <a:lumOff val="35000"/>
                  </a:schemeClr>
                </a:solidFill>
              </a:rPr>
              <a:t>mujeres</a:t>
            </a:r>
            <a:r>
              <a:rPr lang="es-MX" sz="1400" dirty="0">
                <a:solidFill>
                  <a:schemeClr val="tx1">
                    <a:lumMod val="65000"/>
                    <a:lumOff val="35000"/>
                  </a:schemeClr>
                </a:solidFill>
              </a:rPr>
              <a:t> son las principales responsables de las labores de cuidado y apoyo educativo </a:t>
            </a:r>
          </a:p>
          <a:p>
            <a:pPr>
              <a:buClr>
                <a:srgbClr val="3C54B4"/>
              </a:buClr>
            </a:pPr>
            <a:endParaRPr lang="es-MX" dirty="0"/>
          </a:p>
          <a:p>
            <a:endParaRPr lang="es-CL" dirty="0"/>
          </a:p>
        </p:txBody>
      </p:sp>
      <p:cxnSp>
        <p:nvCxnSpPr>
          <p:cNvPr id="24" name="Conector recto 23">
            <a:extLst>
              <a:ext uri="{FF2B5EF4-FFF2-40B4-BE49-F238E27FC236}">
                <a16:creationId xmlns:a16="http://schemas.microsoft.com/office/drawing/2014/main" id="{07E97888-EA70-2447-A2F7-42A761BC715B}"/>
              </a:ext>
            </a:extLst>
          </p:cNvPr>
          <p:cNvCxnSpPr>
            <a:cxnSpLocks/>
          </p:cNvCxnSpPr>
          <p:nvPr/>
        </p:nvCxnSpPr>
        <p:spPr>
          <a:xfrm>
            <a:off x="1924216" y="906448"/>
            <a:ext cx="0" cy="3683629"/>
          </a:xfrm>
          <a:prstGeom prst="line">
            <a:avLst/>
          </a:prstGeom>
          <a:ln>
            <a:solidFill>
              <a:srgbClr val="14A58C"/>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7757468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 name="Rectángulo redondeado 19">
            <a:extLst>
              <a:ext uri="{FF2B5EF4-FFF2-40B4-BE49-F238E27FC236}">
                <a16:creationId xmlns:a16="http://schemas.microsoft.com/office/drawing/2014/main" id="{8E14ACF8-E37C-E24D-AD43-9BAA19FCAB13}"/>
              </a:ext>
            </a:extLst>
          </p:cNvPr>
          <p:cNvSpPr/>
          <p:nvPr/>
        </p:nvSpPr>
        <p:spPr>
          <a:xfrm>
            <a:off x="5867814" y="1418751"/>
            <a:ext cx="2809297" cy="850043"/>
          </a:xfrm>
          <a:prstGeom prst="round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21" name="Rectángulo redondeado 20">
            <a:extLst>
              <a:ext uri="{FF2B5EF4-FFF2-40B4-BE49-F238E27FC236}">
                <a16:creationId xmlns:a16="http://schemas.microsoft.com/office/drawing/2014/main" id="{B91183AA-8C27-9D48-BF30-51664E573BC8}"/>
              </a:ext>
            </a:extLst>
          </p:cNvPr>
          <p:cNvSpPr/>
          <p:nvPr/>
        </p:nvSpPr>
        <p:spPr>
          <a:xfrm>
            <a:off x="5859863" y="2396761"/>
            <a:ext cx="2809297" cy="683151"/>
          </a:xfrm>
          <a:prstGeom prst="round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12" name="CuadroTexto 11">
            <a:extLst>
              <a:ext uri="{FF2B5EF4-FFF2-40B4-BE49-F238E27FC236}">
                <a16:creationId xmlns:a16="http://schemas.microsoft.com/office/drawing/2014/main" id="{7E8A0BF9-A1EC-FE41-826A-BE4E12505A15}"/>
              </a:ext>
            </a:extLst>
          </p:cNvPr>
          <p:cNvSpPr txBox="1"/>
          <p:nvPr/>
        </p:nvSpPr>
        <p:spPr>
          <a:xfrm>
            <a:off x="5813397" y="1370168"/>
            <a:ext cx="3144651" cy="2123658"/>
          </a:xfrm>
          <a:prstGeom prst="rect">
            <a:avLst/>
          </a:prstGeom>
          <a:noFill/>
        </p:spPr>
        <p:txBody>
          <a:bodyPr wrap="square" rtlCol="0">
            <a:spAutoFit/>
          </a:bodyPr>
          <a:lstStyle/>
          <a:p>
            <a:pPr>
              <a:buClr>
                <a:srgbClr val="3C54B4"/>
              </a:buClr>
            </a:pPr>
            <a:r>
              <a:rPr lang="es-CL" sz="1400" dirty="0">
                <a:solidFill>
                  <a:schemeClr val="tx1">
                    <a:lumMod val="65000"/>
                    <a:lumOff val="35000"/>
                  </a:schemeClr>
                </a:solidFill>
              </a:rPr>
              <a:t>Conexión mayoritaria a internet. </a:t>
            </a:r>
          </a:p>
          <a:p>
            <a:pPr>
              <a:buClr>
                <a:srgbClr val="3C54B4"/>
              </a:buClr>
            </a:pPr>
            <a:r>
              <a:rPr lang="es-CL" sz="1400" dirty="0">
                <a:solidFill>
                  <a:schemeClr val="tx1">
                    <a:lumMod val="65000"/>
                    <a:lumOff val="35000"/>
                  </a:schemeClr>
                </a:solidFill>
              </a:rPr>
              <a:t>Aún hay </a:t>
            </a:r>
            <a:r>
              <a:rPr lang="es-CL" sz="2000" b="1" dirty="0">
                <a:solidFill>
                  <a:srgbClr val="03B29E"/>
                </a:solidFill>
              </a:rPr>
              <a:t>27,6% </a:t>
            </a:r>
            <a:r>
              <a:rPr lang="es-CL" sz="1400" dirty="0">
                <a:solidFill>
                  <a:schemeClr val="tx1">
                    <a:lumMod val="65000"/>
                    <a:lumOff val="35000"/>
                  </a:schemeClr>
                </a:solidFill>
              </a:rPr>
              <a:t>con conexión a internet </a:t>
            </a:r>
            <a:r>
              <a:rPr lang="es-CL" sz="1400" b="1" dirty="0">
                <a:solidFill>
                  <a:schemeClr val="tx1">
                    <a:lumMod val="65000"/>
                    <a:lumOff val="35000"/>
                  </a:schemeClr>
                </a:solidFill>
              </a:rPr>
              <a:t>sólo mediante teléfono.</a:t>
            </a:r>
          </a:p>
          <a:p>
            <a:pPr>
              <a:buClr>
                <a:srgbClr val="3C54B4"/>
              </a:buClr>
            </a:pPr>
            <a:endParaRPr lang="es-CL" sz="1400" dirty="0">
              <a:solidFill>
                <a:schemeClr val="tx1">
                  <a:lumMod val="65000"/>
                  <a:lumOff val="35000"/>
                </a:schemeClr>
              </a:solidFill>
            </a:endParaRPr>
          </a:p>
          <a:p>
            <a:pPr>
              <a:buClr>
                <a:srgbClr val="3C54B4"/>
              </a:buClr>
            </a:pPr>
            <a:r>
              <a:rPr lang="es-CL" sz="1400" dirty="0">
                <a:solidFill>
                  <a:schemeClr val="tx1">
                    <a:lumMod val="65000"/>
                    <a:lumOff val="35000"/>
                  </a:schemeClr>
                </a:solidFill>
              </a:rPr>
              <a:t>Tiempo frente a </a:t>
            </a:r>
            <a:r>
              <a:rPr lang="es-CL" sz="1400" b="1" dirty="0">
                <a:solidFill>
                  <a:schemeClr val="tx1">
                    <a:lumMod val="65000"/>
                    <a:lumOff val="35000"/>
                  </a:schemeClr>
                </a:solidFill>
              </a:rPr>
              <a:t>pantallas de niños y niñas:</a:t>
            </a:r>
            <a:r>
              <a:rPr lang="es-CL" sz="1400" dirty="0">
                <a:solidFill>
                  <a:schemeClr val="tx1">
                    <a:lumMod val="65000"/>
                    <a:lumOff val="35000"/>
                  </a:schemeClr>
                </a:solidFill>
              </a:rPr>
              <a:t> predominan tramos de 1 a 4 horas al día. </a:t>
            </a:r>
          </a:p>
          <a:p>
            <a:pPr>
              <a:buClr>
                <a:srgbClr val="3C54B4"/>
              </a:buClr>
            </a:pPr>
            <a:endParaRPr lang="es-MX" sz="1400" dirty="0">
              <a:solidFill>
                <a:schemeClr val="tx1">
                  <a:lumMod val="65000"/>
                  <a:lumOff val="35000"/>
                </a:schemeClr>
              </a:solidFill>
            </a:endParaRPr>
          </a:p>
          <a:p>
            <a:endParaRPr lang="es-CL" sz="1400" dirty="0"/>
          </a:p>
        </p:txBody>
      </p:sp>
      <p:sp>
        <p:nvSpPr>
          <p:cNvPr id="19" name="Rectángulo redondeado 18">
            <a:extLst>
              <a:ext uri="{FF2B5EF4-FFF2-40B4-BE49-F238E27FC236}">
                <a16:creationId xmlns:a16="http://schemas.microsoft.com/office/drawing/2014/main" id="{7767C9E5-6F65-F448-ACD3-4DF5D8365A39}"/>
              </a:ext>
            </a:extLst>
          </p:cNvPr>
          <p:cNvSpPr/>
          <p:nvPr/>
        </p:nvSpPr>
        <p:spPr>
          <a:xfrm>
            <a:off x="2518077" y="1435210"/>
            <a:ext cx="2809297" cy="930704"/>
          </a:xfrm>
          <a:prstGeom prst="round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18" name="Rectángulo redondeado 17">
            <a:extLst>
              <a:ext uri="{FF2B5EF4-FFF2-40B4-BE49-F238E27FC236}">
                <a16:creationId xmlns:a16="http://schemas.microsoft.com/office/drawing/2014/main" id="{2075792F-7D3A-1742-A07F-32975A7CE58A}"/>
              </a:ext>
            </a:extLst>
          </p:cNvPr>
          <p:cNvSpPr/>
          <p:nvPr/>
        </p:nvSpPr>
        <p:spPr>
          <a:xfrm>
            <a:off x="2518077" y="3021095"/>
            <a:ext cx="2809297" cy="930703"/>
          </a:xfrm>
          <a:prstGeom prst="round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pic>
        <p:nvPicPr>
          <p:cNvPr id="4" name="Imagen 3" descr="header-pp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1561"/>
            <a:ext cx="9144000" cy="790575"/>
          </a:xfrm>
          <a:prstGeom prst="rect">
            <a:avLst/>
          </a:prstGeom>
        </p:spPr>
      </p:pic>
      <p:pic>
        <p:nvPicPr>
          <p:cNvPr id="17" name="Imagen 16" descr="foot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30524"/>
            <a:ext cx="9144000" cy="548640"/>
          </a:xfrm>
          <a:prstGeom prst="rect">
            <a:avLst/>
          </a:prstGeom>
        </p:spPr>
      </p:pic>
      <p:sp>
        <p:nvSpPr>
          <p:cNvPr id="5" name="Rectángulo redondeado 4">
            <a:extLst>
              <a:ext uri="{FF2B5EF4-FFF2-40B4-BE49-F238E27FC236}">
                <a16:creationId xmlns:a16="http://schemas.microsoft.com/office/drawing/2014/main" id="{8BB3E7F1-9B31-014F-B247-256D708EEFC9}"/>
              </a:ext>
            </a:extLst>
          </p:cNvPr>
          <p:cNvSpPr/>
          <p:nvPr/>
        </p:nvSpPr>
        <p:spPr>
          <a:xfrm>
            <a:off x="7129249" y="0"/>
            <a:ext cx="1828800" cy="572494"/>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pic>
        <p:nvPicPr>
          <p:cNvPr id="3" name="Imagen 2">
            <a:extLst>
              <a:ext uri="{FF2B5EF4-FFF2-40B4-BE49-F238E27FC236}">
                <a16:creationId xmlns:a16="http://schemas.microsoft.com/office/drawing/2014/main" id="{76790634-2092-3B4C-A2F1-9E30FD7ABEE8}"/>
              </a:ext>
            </a:extLst>
          </p:cNvPr>
          <p:cNvPicPr>
            <a:picLocks noChangeAspect="1"/>
          </p:cNvPicPr>
          <p:nvPr/>
        </p:nvPicPr>
        <p:blipFill>
          <a:blip r:embed="rId4"/>
          <a:stretch>
            <a:fillRect/>
          </a:stretch>
        </p:blipFill>
        <p:spPr>
          <a:xfrm>
            <a:off x="7212648" y="39755"/>
            <a:ext cx="1662002" cy="491214"/>
          </a:xfrm>
          <a:prstGeom prst="rect">
            <a:avLst/>
          </a:prstGeom>
        </p:spPr>
      </p:pic>
      <p:sp>
        <p:nvSpPr>
          <p:cNvPr id="8" name="CuadroTexto 7">
            <a:extLst>
              <a:ext uri="{FF2B5EF4-FFF2-40B4-BE49-F238E27FC236}">
                <a16:creationId xmlns:a16="http://schemas.microsoft.com/office/drawing/2014/main" id="{18E8FF2C-6F11-8A43-B263-8B5FB29F2C7F}"/>
              </a:ext>
            </a:extLst>
          </p:cNvPr>
          <p:cNvSpPr txBox="1"/>
          <p:nvPr/>
        </p:nvSpPr>
        <p:spPr>
          <a:xfrm>
            <a:off x="269350" y="770004"/>
            <a:ext cx="1654866" cy="1661993"/>
          </a:xfrm>
          <a:prstGeom prst="rect">
            <a:avLst/>
          </a:prstGeom>
          <a:noFill/>
        </p:spPr>
        <p:txBody>
          <a:bodyPr wrap="square" rtlCol="0">
            <a:spAutoFit/>
          </a:bodyPr>
          <a:lstStyle/>
          <a:p>
            <a:r>
              <a:rPr lang="es-CL" sz="4800" dirty="0">
                <a:solidFill>
                  <a:srgbClr val="D40046"/>
                </a:solidFill>
              </a:rPr>
              <a:t>3. </a:t>
            </a:r>
          </a:p>
          <a:p>
            <a:r>
              <a:rPr lang="es-CL" b="1" dirty="0">
                <a:solidFill>
                  <a:schemeClr val="tx1">
                    <a:lumMod val="50000"/>
                    <a:lumOff val="50000"/>
                  </a:schemeClr>
                </a:solidFill>
              </a:rPr>
              <a:t>Caracterización de encuestados y entrevistados</a:t>
            </a:r>
            <a:endParaRPr lang="es-CL" dirty="0"/>
          </a:p>
        </p:txBody>
      </p:sp>
      <p:sp>
        <p:nvSpPr>
          <p:cNvPr id="9" name="CuadroTexto 8">
            <a:extLst>
              <a:ext uri="{FF2B5EF4-FFF2-40B4-BE49-F238E27FC236}">
                <a16:creationId xmlns:a16="http://schemas.microsoft.com/office/drawing/2014/main" id="{ABE999F1-0833-3B45-A76F-BE94542B91FC}"/>
              </a:ext>
            </a:extLst>
          </p:cNvPr>
          <p:cNvSpPr txBox="1"/>
          <p:nvPr/>
        </p:nvSpPr>
        <p:spPr>
          <a:xfrm>
            <a:off x="2480808" y="985962"/>
            <a:ext cx="2949934" cy="3231654"/>
          </a:xfrm>
          <a:prstGeom prst="rect">
            <a:avLst/>
          </a:prstGeom>
          <a:noFill/>
        </p:spPr>
        <p:txBody>
          <a:bodyPr wrap="square" rtlCol="0">
            <a:spAutoFit/>
          </a:bodyPr>
          <a:lstStyle/>
          <a:p>
            <a:pPr>
              <a:buClr>
                <a:srgbClr val="3C54B4"/>
              </a:buClr>
            </a:pPr>
            <a:r>
              <a:rPr lang="es-CL" sz="2800" b="1" dirty="0">
                <a:solidFill>
                  <a:srgbClr val="03B29E"/>
                </a:solidFill>
              </a:rPr>
              <a:t>19%</a:t>
            </a:r>
          </a:p>
          <a:p>
            <a:pPr>
              <a:buClr>
                <a:srgbClr val="3C54B4"/>
              </a:buClr>
            </a:pPr>
            <a:r>
              <a:rPr lang="es-CL" sz="1400" dirty="0">
                <a:solidFill>
                  <a:schemeClr val="tx1">
                    <a:lumMod val="65000"/>
                    <a:lumOff val="35000"/>
                  </a:schemeClr>
                </a:solidFill>
              </a:rPr>
              <a:t>de las apoderadas vienen de </a:t>
            </a:r>
            <a:r>
              <a:rPr lang="es-CL" sz="1400" b="1" dirty="0">
                <a:solidFill>
                  <a:schemeClr val="tx1">
                    <a:lumMod val="65000"/>
                    <a:lumOff val="35000"/>
                  </a:schemeClr>
                </a:solidFill>
              </a:rPr>
              <a:t>otro país</a:t>
            </a:r>
            <a:r>
              <a:rPr lang="es-CL" sz="1400" dirty="0">
                <a:solidFill>
                  <a:schemeClr val="tx1">
                    <a:lumMod val="65000"/>
                    <a:lumOff val="35000"/>
                  </a:schemeClr>
                </a:solidFill>
              </a:rPr>
              <a:t>, pero sus niños/as han nacido en Chile, ya que sólo un 2,7% de ellos/as tienen otra nacionalidad.</a:t>
            </a:r>
          </a:p>
          <a:p>
            <a:pPr>
              <a:buClr>
                <a:srgbClr val="3C54B4"/>
              </a:buClr>
            </a:pPr>
            <a:endParaRPr lang="es-CL" dirty="0">
              <a:solidFill>
                <a:schemeClr val="tx1">
                  <a:lumMod val="65000"/>
                  <a:lumOff val="35000"/>
                </a:schemeClr>
              </a:solidFill>
            </a:endParaRPr>
          </a:p>
          <a:p>
            <a:pPr>
              <a:buClr>
                <a:srgbClr val="3C54B4"/>
              </a:buClr>
            </a:pPr>
            <a:r>
              <a:rPr lang="es-CL" sz="2800" b="1" dirty="0">
                <a:solidFill>
                  <a:srgbClr val="03B29E"/>
                </a:solidFill>
              </a:rPr>
              <a:t>4%</a:t>
            </a:r>
          </a:p>
          <a:p>
            <a:pPr>
              <a:buClr>
                <a:srgbClr val="3C54B4"/>
              </a:buClr>
            </a:pPr>
            <a:r>
              <a:rPr lang="es-CL" sz="1400" dirty="0">
                <a:solidFill>
                  <a:schemeClr val="tx1">
                    <a:lumMod val="65000"/>
                    <a:lumOff val="35000"/>
                  </a:schemeClr>
                </a:solidFill>
              </a:rPr>
              <a:t>de los niños/as tiene alguna situación de </a:t>
            </a:r>
            <a:r>
              <a:rPr lang="es-CL" sz="1400" b="1" dirty="0">
                <a:solidFill>
                  <a:schemeClr val="tx1">
                    <a:lumMod val="65000"/>
                    <a:lumOff val="35000"/>
                  </a:schemeClr>
                </a:solidFill>
              </a:rPr>
              <a:t>discapacidad</a:t>
            </a:r>
            <a:r>
              <a:rPr lang="es-CL" sz="1400" dirty="0">
                <a:solidFill>
                  <a:schemeClr val="tx1">
                    <a:lumMod val="65000"/>
                    <a:lumOff val="35000"/>
                  </a:schemeClr>
                </a:solidFill>
              </a:rPr>
              <a:t> (Trastornos del espectro Autista, Trastornos Específicos del Lenguaje)</a:t>
            </a:r>
          </a:p>
          <a:p>
            <a:endParaRPr lang="es-CL" dirty="0"/>
          </a:p>
        </p:txBody>
      </p:sp>
      <p:sp>
        <p:nvSpPr>
          <p:cNvPr id="10" name="Elipse 9">
            <a:extLst>
              <a:ext uri="{FF2B5EF4-FFF2-40B4-BE49-F238E27FC236}">
                <a16:creationId xmlns:a16="http://schemas.microsoft.com/office/drawing/2014/main" id="{F3837BDC-9F76-C04D-9067-512FBA240D40}"/>
              </a:ext>
            </a:extLst>
          </p:cNvPr>
          <p:cNvSpPr/>
          <p:nvPr/>
        </p:nvSpPr>
        <p:spPr>
          <a:xfrm>
            <a:off x="2290970" y="1160891"/>
            <a:ext cx="135172" cy="135172"/>
          </a:xfrm>
          <a:prstGeom prst="ellipse">
            <a:avLst/>
          </a:prstGeom>
          <a:solidFill>
            <a:srgbClr val="D400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13" name="Elipse 12">
            <a:extLst>
              <a:ext uri="{FF2B5EF4-FFF2-40B4-BE49-F238E27FC236}">
                <a16:creationId xmlns:a16="http://schemas.microsoft.com/office/drawing/2014/main" id="{A99ABBD5-B27C-1F4B-B5DD-4F29FFE9C123}"/>
              </a:ext>
            </a:extLst>
          </p:cNvPr>
          <p:cNvSpPr/>
          <p:nvPr/>
        </p:nvSpPr>
        <p:spPr>
          <a:xfrm>
            <a:off x="5646420" y="1513291"/>
            <a:ext cx="135172" cy="135172"/>
          </a:xfrm>
          <a:prstGeom prst="ellipse">
            <a:avLst/>
          </a:prstGeom>
          <a:solidFill>
            <a:srgbClr val="D400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15" name="Elipse 14">
            <a:extLst>
              <a:ext uri="{FF2B5EF4-FFF2-40B4-BE49-F238E27FC236}">
                <a16:creationId xmlns:a16="http://schemas.microsoft.com/office/drawing/2014/main" id="{3547C0A3-88D8-CC41-8979-4247BD2F9211}"/>
              </a:ext>
            </a:extLst>
          </p:cNvPr>
          <p:cNvSpPr/>
          <p:nvPr/>
        </p:nvSpPr>
        <p:spPr>
          <a:xfrm>
            <a:off x="2306872" y="2735249"/>
            <a:ext cx="135172" cy="135172"/>
          </a:xfrm>
          <a:prstGeom prst="ellipse">
            <a:avLst/>
          </a:prstGeom>
          <a:solidFill>
            <a:srgbClr val="D400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16" name="Elipse 15">
            <a:extLst>
              <a:ext uri="{FF2B5EF4-FFF2-40B4-BE49-F238E27FC236}">
                <a16:creationId xmlns:a16="http://schemas.microsoft.com/office/drawing/2014/main" id="{65166A88-9CA6-934D-B754-7ACACB900B3E}"/>
              </a:ext>
            </a:extLst>
          </p:cNvPr>
          <p:cNvSpPr/>
          <p:nvPr/>
        </p:nvSpPr>
        <p:spPr>
          <a:xfrm>
            <a:off x="5646420" y="2387934"/>
            <a:ext cx="135172" cy="135172"/>
          </a:xfrm>
          <a:prstGeom prst="ellipse">
            <a:avLst/>
          </a:prstGeom>
          <a:solidFill>
            <a:srgbClr val="D400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cxnSp>
        <p:nvCxnSpPr>
          <p:cNvPr id="22" name="Conector recto 21">
            <a:extLst>
              <a:ext uri="{FF2B5EF4-FFF2-40B4-BE49-F238E27FC236}">
                <a16:creationId xmlns:a16="http://schemas.microsoft.com/office/drawing/2014/main" id="{1320287F-F116-D343-8BA8-2E94CE52DBCE}"/>
              </a:ext>
            </a:extLst>
          </p:cNvPr>
          <p:cNvCxnSpPr>
            <a:cxnSpLocks/>
          </p:cNvCxnSpPr>
          <p:nvPr/>
        </p:nvCxnSpPr>
        <p:spPr>
          <a:xfrm>
            <a:off x="1924216" y="906448"/>
            <a:ext cx="0" cy="3683629"/>
          </a:xfrm>
          <a:prstGeom prst="line">
            <a:avLst/>
          </a:prstGeom>
          <a:ln>
            <a:solidFill>
              <a:srgbClr val="14A58C"/>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761877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lipse 15">
            <a:extLst>
              <a:ext uri="{FF2B5EF4-FFF2-40B4-BE49-F238E27FC236}">
                <a16:creationId xmlns:a16="http://schemas.microsoft.com/office/drawing/2014/main" id="{4C578DE1-E8E5-B349-9A09-B2D299DDC7AC}"/>
              </a:ext>
            </a:extLst>
          </p:cNvPr>
          <p:cNvSpPr/>
          <p:nvPr/>
        </p:nvSpPr>
        <p:spPr>
          <a:xfrm>
            <a:off x="5863093" y="997642"/>
            <a:ext cx="365270" cy="365270"/>
          </a:xfrm>
          <a:prstGeom prst="ellipse">
            <a:avLst/>
          </a:prstGeom>
          <a:solidFill>
            <a:srgbClr val="03B29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18" name="Elipse 17">
            <a:extLst>
              <a:ext uri="{FF2B5EF4-FFF2-40B4-BE49-F238E27FC236}">
                <a16:creationId xmlns:a16="http://schemas.microsoft.com/office/drawing/2014/main" id="{14D2AAE6-E95C-DC49-8982-2506FA409C2D}"/>
              </a:ext>
            </a:extLst>
          </p:cNvPr>
          <p:cNvSpPr/>
          <p:nvPr/>
        </p:nvSpPr>
        <p:spPr>
          <a:xfrm>
            <a:off x="5863093" y="2945711"/>
            <a:ext cx="365270" cy="365270"/>
          </a:xfrm>
          <a:prstGeom prst="ellipse">
            <a:avLst/>
          </a:prstGeom>
          <a:solidFill>
            <a:srgbClr val="03B29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15" name="Elipse 14">
            <a:extLst>
              <a:ext uri="{FF2B5EF4-FFF2-40B4-BE49-F238E27FC236}">
                <a16:creationId xmlns:a16="http://schemas.microsoft.com/office/drawing/2014/main" id="{4677D083-9CA9-924C-815B-B095EE82F8E6}"/>
              </a:ext>
            </a:extLst>
          </p:cNvPr>
          <p:cNvSpPr/>
          <p:nvPr/>
        </p:nvSpPr>
        <p:spPr>
          <a:xfrm>
            <a:off x="2110078" y="3001371"/>
            <a:ext cx="365270" cy="365270"/>
          </a:xfrm>
          <a:prstGeom prst="ellipse">
            <a:avLst/>
          </a:prstGeom>
          <a:solidFill>
            <a:srgbClr val="03B29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6" name="Elipse 5">
            <a:extLst>
              <a:ext uri="{FF2B5EF4-FFF2-40B4-BE49-F238E27FC236}">
                <a16:creationId xmlns:a16="http://schemas.microsoft.com/office/drawing/2014/main" id="{B7F0BF1B-68A0-344B-B103-D625C915AED4}"/>
              </a:ext>
            </a:extLst>
          </p:cNvPr>
          <p:cNvSpPr/>
          <p:nvPr/>
        </p:nvSpPr>
        <p:spPr>
          <a:xfrm>
            <a:off x="2094175" y="1045350"/>
            <a:ext cx="365270" cy="365270"/>
          </a:xfrm>
          <a:prstGeom prst="ellipse">
            <a:avLst/>
          </a:prstGeom>
          <a:solidFill>
            <a:srgbClr val="03B29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pic>
        <p:nvPicPr>
          <p:cNvPr id="4" name="Imagen 3" descr="header-pp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1561"/>
            <a:ext cx="9144000" cy="790575"/>
          </a:xfrm>
          <a:prstGeom prst="rect">
            <a:avLst/>
          </a:prstGeom>
        </p:spPr>
      </p:pic>
      <p:pic>
        <p:nvPicPr>
          <p:cNvPr id="17" name="Imagen 16" descr="foot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30524"/>
            <a:ext cx="9144000" cy="548640"/>
          </a:xfrm>
          <a:prstGeom prst="rect">
            <a:avLst/>
          </a:prstGeom>
        </p:spPr>
      </p:pic>
      <p:sp>
        <p:nvSpPr>
          <p:cNvPr id="5" name="Rectángulo redondeado 4">
            <a:extLst>
              <a:ext uri="{FF2B5EF4-FFF2-40B4-BE49-F238E27FC236}">
                <a16:creationId xmlns:a16="http://schemas.microsoft.com/office/drawing/2014/main" id="{8BB3E7F1-9B31-014F-B247-256D708EEFC9}"/>
              </a:ext>
            </a:extLst>
          </p:cNvPr>
          <p:cNvSpPr/>
          <p:nvPr/>
        </p:nvSpPr>
        <p:spPr>
          <a:xfrm>
            <a:off x="7129249" y="0"/>
            <a:ext cx="1828800" cy="572494"/>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pic>
        <p:nvPicPr>
          <p:cNvPr id="3" name="Imagen 2">
            <a:extLst>
              <a:ext uri="{FF2B5EF4-FFF2-40B4-BE49-F238E27FC236}">
                <a16:creationId xmlns:a16="http://schemas.microsoft.com/office/drawing/2014/main" id="{76790634-2092-3B4C-A2F1-9E30FD7ABEE8}"/>
              </a:ext>
            </a:extLst>
          </p:cNvPr>
          <p:cNvPicPr>
            <a:picLocks noChangeAspect="1"/>
          </p:cNvPicPr>
          <p:nvPr/>
        </p:nvPicPr>
        <p:blipFill>
          <a:blip r:embed="rId4"/>
          <a:stretch>
            <a:fillRect/>
          </a:stretch>
        </p:blipFill>
        <p:spPr>
          <a:xfrm>
            <a:off x="7212648" y="39755"/>
            <a:ext cx="1662002" cy="491214"/>
          </a:xfrm>
          <a:prstGeom prst="rect">
            <a:avLst/>
          </a:prstGeom>
        </p:spPr>
      </p:pic>
      <p:sp>
        <p:nvSpPr>
          <p:cNvPr id="8" name="CuadroTexto 7">
            <a:extLst>
              <a:ext uri="{FF2B5EF4-FFF2-40B4-BE49-F238E27FC236}">
                <a16:creationId xmlns:a16="http://schemas.microsoft.com/office/drawing/2014/main" id="{ADED3B5F-EF41-1E46-A6A1-5AD268CBD17E}"/>
              </a:ext>
            </a:extLst>
          </p:cNvPr>
          <p:cNvSpPr txBox="1"/>
          <p:nvPr/>
        </p:nvSpPr>
        <p:spPr>
          <a:xfrm>
            <a:off x="269350" y="770004"/>
            <a:ext cx="1225495" cy="1384995"/>
          </a:xfrm>
          <a:prstGeom prst="rect">
            <a:avLst/>
          </a:prstGeom>
          <a:noFill/>
        </p:spPr>
        <p:txBody>
          <a:bodyPr wrap="square" rtlCol="0">
            <a:spAutoFit/>
          </a:bodyPr>
          <a:lstStyle/>
          <a:p>
            <a:r>
              <a:rPr lang="es-CL" sz="4800" dirty="0">
                <a:solidFill>
                  <a:srgbClr val="D40046"/>
                </a:solidFill>
              </a:rPr>
              <a:t>4. </a:t>
            </a:r>
          </a:p>
          <a:p>
            <a:r>
              <a:rPr lang="es-CL" b="1" dirty="0">
                <a:solidFill>
                  <a:schemeClr val="tx1">
                    <a:lumMod val="50000"/>
                    <a:lumOff val="50000"/>
                  </a:schemeClr>
                </a:solidFill>
              </a:rPr>
              <a:t>Principales hallazgos</a:t>
            </a:r>
          </a:p>
        </p:txBody>
      </p:sp>
      <p:sp>
        <p:nvSpPr>
          <p:cNvPr id="2" name="Rectángulo 1">
            <a:extLst>
              <a:ext uri="{FF2B5EF4-FFF2-40B4-BE49-F238E27FC236}">
                <a16:creationId xmlns:a16="http://schemas.microsoft.com/office/drawing/2014/main" id="{0C12D26B-962C-4148-A193-E86AF0D988CC}"/>
              </a:ext>
            </a:extLst>
          </p:cNvPr>
          <p:cNvSpPr/>
          <p:nvPr/>
        </p:nvSpPr>
        <p:spPr>
          <a:xfrm>
            <a:off x="2094175" y="941241"/>
            <a:ext cx="2834640" cy="1801957"/>
          </a:xfrm>
          <a:prstGeom prst="rect">
            <a:avLst/>
          </a:prstGeom>
        </p:spPr>
        <p:txBody>
          <a:bodyPr wrap="square">
            <a:spAutoFit/>
          </a:bodyPr>
          <a:lstStyle/>
          <a:p>
            <a:pPr>
              <a:buClr>
                <a:srgbClr val="3C54B4"/>
              </a:buClr>
            </a:pPr>
            <a:r>
              <a:rPr lang="es-CL" sz="2800" b="1" dirty="0">
                <a:solidFill>
                  <a:schemeClr val="bg1"/>
                </a:solidFill>
              </a:rPr>
              <a:t>1</a:t>
            </a:r>
          </a:p>
          <a:p>
            <a:pPr>
              <a:buClr>
                <a:srgbClr val="3C54B4"/>
              </a:buClr>
            </a:pPr>
            <a:r>
              <a:rPr lang="es-ES" sz="1400" dirty="0">
                <a:solidFill>
                  <a:schemeClr val="tx1">
                    <a:lumMod val="65000"/>
                    <a:lumOff val="35000"/>
                  </a:schemeClr>
                </a:solidFill>
              </a:rPr>
              <a:t>Los jardines infantiles JUNJI </a:t>
            </a:r>
            <a:r>
              <a:rPr lang="es-ES" sz="1400" b="1" dirty="0">
                <a:solidFill>
                  <a:schemeClr val="tx1">
                    <a:lumMod val="65000"/>
                    <a:lumOff val="35000"/>
                  </a:schemeClr>
                </a:solidFill>
              </a:rPr>
              <a:t>lograron adaptarse a la contingencia sanitaria</a:t>
            </a:r>
            <a:r>
              <a:rPr lang="es-ES" sz="1400" dirty="0">
                <a:solidFill>
                  <a:schemeClr val="tx1">
                    <a:lumMod val="65000"/>
                    <a:lumOff val="35000"/>
                  </a:schemeClr>
                </a:solidFill>
              </a:rPr>
              <a:t>, de modo que la mayoría se mantuvo en funcionamiento durante todo el 2021, en contacto directo con las familias</a:t>
            </a:r>
            <a:endParaRPr lang="es-CL" sz="1400" dirty="0">
              <a:solidFill>
                <a:schemeClr val="tx1">
                  <a:lumMod val="65000"/>
                  <a:lumOff val="35000"/>
                </a:schemeClr>
              </a:solidFill>
            </a:endParaRPr>
          </a:p>
        </p:txBody>
      </p:sp>
      <p:sp>
        <p:nvSpPr>
          <p:cNvPr id="10" name="Rectángulo 9">
            <a:extLst>
              <a:ext uri="{FF2B5EF4-FFF2-40B4-BE49-F238E27FC236}">
                <a16:creationId xmlns:a16="http://schemas.microsoft.com/office/drawing/2014/main" id="{E666E2CA-44EC-204B-AC3C-1D2C6724258F}"/>
              </a:ext>
            </a:extLst>
          </p:cNvPr>
          <p:cNvSpPr/>
          <p:nvPr/>
        </p:nvSpPr>
        <p:spPr>
          <a:xfrm>
            <a:off x="2110078" y="2897262"/>
            <a:ext cx="2834640" cy="1600438"/>
          </a:xfrm>
          <a:prstGeom prst="rect">
            <a:avLst/>
          </a:prstGeom>
        </p:spPr>
        <p:txBody>
          <a:bodyPr wrap="square">
            <a:spAutoFit/>
          </a:bodyPr>
          <a:lstStyle/>
          <a:p>
            <a:pPr>
              <a:buClr>
                <a:srgbClr val="3C54B4"/>
              </a:buClr>
            </a:pPr>
            <a:r>
              <a:rPr lang="es-CL" sz="2800" b="1" dirty="0">
                <a:solidFill>
                  <a:schemeClr val="bg1"/>
                </a:solidFill>
              </a:rPr>
              <a:t>2</a:t>
            </a:r>
          </a:p>
          <a:p>
            <a:r>
              <a:rPr lang="es-CL" sz="1400" dirty="0">
                <a:solidFill>
                  <a:schemeClr val="tx1">
                    <a:lumMod val="65000"/>
                    <a:lumOff val="35000"/>
                  </a:schemeClr>
                </a:solidFill>
              </a:rPr>
              <a:t>La </a:t>
            </a:r>
            <a:r>
              <a:rPr lang="es-CL" sz="1400" dirty="0" err="1">
                <a:solidFill>
                  <a:schemeClr val="tx1">
                    <a:lumMod val="65000"/>
                    <a:lumOff val="35000"/>
                  </a:schemeClr>
                </a:solidFill>
              </a:rPr>
              <a:t>presencialidad</a:t>
            </a:r>
            <a:r>
              <a:rPr lang="es-CL" sz="1400" dirty="0">
                <a:solidFill>
                  <a:schemeClr val="tx1">
                    <a:lumMod val="65000"/>
                    <a:lumOff val="35000"/>
                  </a:schemeClr>
                </a:solidFill>
              </a:rPr>
              <a:t> es un pilar fundamental para apoderados/as; en su defecto, </a:t>
            </a:r>
            <a:r>
              <a:rPr lang="es-CL" sz="1400" b="1" dirty="0">
                <a:solidFill>
                  <a:schemeClr val="tx1">
                    <a:lumMod val="65000"/>
                    <a:lumOff val="35000"/>
                  </a:schemeClr>
                </a:solidFill>
              </a:rPr>
              <a:t>el contacto constante</a:t>
            </a:r>
            <a:r>
              <a:rPr lang="es-CL" sz="1400" dirty="0">
                <a:solidFill>
                  <a:schemeClr val="tx1">
                    <a:lumMod val="65000"/>
                    <a:lumOff val="35000"/>
                  </a:schemeClr>
                </a:solidFill>
              </a:rPr>
              <a:t> con los equipos educativos es requerido y valorado</a:t>
            </a:r>
          </a:p>
        </p:txBody>
      </p:sp>
      <p:sp>
        <p:nvSpPr>
          <p:cNvPr id="11" name="Rectángulo 10">
            <a:extLst>
              <a:ext uri="{FF2B5EF4-FFF2-40B4-BE49-F238E27FC236}">
                <a16:creationId xmlns:a16="http://schemas.microsoft.com/office/drawing/2014/main" id="{8A686216-5C25-2142-BF38-BA44D7F09384}"/>
              </a:ext>
            </a:extLst>
          </p:cNvPr>
          <p:cNvSpPr/>
          <p:nvPr/>
        </p:nvSpPr>
        <p:spPr>
          <a:xfrm>
            <a:off x="5855142" y="917388"/>
            <a:ext cx="2834640" cy="1600438"/>
          </a:xfrm>
          <a:prstGeom prst="rect">
            <a:avLst/>
          </a:prstGeom>
        </p:spPr>
        <p:txBody>
          <a:bodyPr wrap="square">
            <a:spAutoFit/>
          </a:bodyPr>
          <a:lstStyle/>
          <a:p>
            <a:pPr>
              <a:buClr>
                <a:srgbClr val="3C54B4"/>
              </a:buClr>
            </a:pPr>
            <a:r>
              <a:rPr lang="es-CL" sz="2800" b="1" dirty="0">
                <a:solidFill>
                  <a:schemeClr val="bg1"/>
                </a:solidFill>
              </a:rPr>
              <a:t>3</a:t>
            </a:r>
          </a:p>
          <a:p>
            <a:r>
              <a:rPr lang="es-CL" sz="1400" dirty="0">
                <a:solidFill>
                  <a:schemeClr val="tx1">
                    <a:lumMod val="65000"/>
                    <a:lumOff val="35000"/>
                  </a:schemeClr>
                </a:solidFill>
              </a:rPr>
              <a:t>En condiciones de emergencia, las </a:t>
            </a:r>
            <a:r>
              <a:rPr lang="es-CL" sz="1400" b="1" dirty="0">
                <a:solidFill>
                  <a:schemeClr val="tx1">
                    <a:lumMod val="65000"/>
                    <a:lumOff val="35000"/>
                  </a:schemeClr>
                </a:solidFill>
              </a:rPr>
              <a:t>estrategias pedagógicas más valoradas se relacionan a la guía y andamiaje </a:t>
            </a:r>
            <a:r>
              <a:rPr lang="es-CL" sz="1400" dirty="0">
                <a:solidFill>
                  <a:schemeClr val="tx1">
                    <a:lumMod val="65000"/>
                    <a:lumOff val="35000"/>
                  </a:schemeClr>
                </a:solidFill>
              </a:rPr>
              <a:t>hacia los apoderados/as para el apoyo a niños y niñas</a:t>
            </a:r>
          </a:p>
        </p:txBody>
      </p:sp>
      <p:sp>
        <p:nvSpPr>
          <p:cNvPr id="12" name="Rectángulo 11">
            <a:extLst>
              <a:ext uri="{FF2B5EF4-FFF2-40B4-BE49-F238E27FC236}">
                <a16:creationId xmlns:a16="http://schemas.microsoft.com/office/drawing/2014/main" id="{4CE58634-DE92-7247-BFED-A84A852942FD}"/>
              </a:ext>
            </a:extLst>
          </p:cNvPr>
          <p:cNvSpPr/>
          <p:nvPr/>
        </p:nvSpPr>
        <p:spPr>
          <a:xfrm>
            <a:off x="5855142" y="2873409"/>
            <a:ext cx="2834640" cy="1600438"/>
          </a:xfrm>
          <a:prstGeom prst="rect">
            <a:avLst/>
          </a:prstGeom>
        </p:spPr>
        <p:txBody>
          <a:bodyPr wrap="square">
            <a:spAutoFit/>
          </a:bodyPr>
          <a:lstStyle/>
          <a:p>
            <a:pPr>
              <a:buClr>
                <a:srgbClr val="3C54B4"/>
              </a:buClr>
            </a:pPr>
            <a:r>
              <a:rPr lang="es-CL" sz="2800" b="1" dirty="0">
                <a:solidFill>
                  <a:schemeClr val="bg1"/>
                </a:solidFill>
              </a:rPr>
              <a:t>4</a:t>
            </a:r>
          </a:p>
          <a:p>
            <a:r>
              <a:rPr lang="es-CL" sz="1400" dirty="0">
                <a:solidFill>
                  <a:schemeClr val="tx1">
                    <a:lumMod val="65000"/>
                    <a:lumOff val="35000"/>
                  </a:schemeClr>
                </a:solidFill>
              </a:rPr>
              <a:t>Hay una </a:t>
            </a:r>
            <a:r>
              <a:rPr lang="es-CL" sz="1400" b="1" dirty="0">
                <a:solidFill>
                  <a:schemeClr val="tx1">
                    <a:lumMod val="65000"/>
                    <a:lumOff val="35000"/>
                  </a:schemeClr>
                </a:solidFill>
              </a:rPr>
              <a:t>alta satisfacción </a:t>
            </a:r>
            <a:r>
              <a:rPr lang="es-CL" sz="1400" dirty="0">
                <a:solidFill>
                  <a:schemeClr val="tx1">
                    <a:lumMod val="65000"/>
                    <a:lumOff val="35000"/>
                  </a:schemeClr>
                </a:solidFill>
              </a:rPr>
              <a:t>con el accionar de los Equipos Educativos (Educadoras y/o Técnicos) y las estrategias pedagógicas implementadas</a:t>
            </a:r>
          </a:p>
        </p:txBody>
      </p:sp>
      <p:cxnSp>
        <p:nvCxnSpPr>
          <p:cNvPr id="19" name="Conector recto 18">
            <a:extLst>
              <a:ext uri="{FF2B5EF4-FFF2-40B4-BE49-F238E27FC236}">
                <a16:creationId xmlns:a16="http://schemas.microsoft.com/office/drawing/2014/main" id="{69C65CAF-9409-3046-976D-D63FA6046F22}"/>
              </a:ext>
            </a:extLst>
          </p:cNvPr>
          <p:cNvCxnSpPr>
            <a:cxnSpLocks/>
          </p:cNvCxnSpPr>
          <p:nvPr/>
        </p:nvCxnSpPr>
        <p:spPr>
          <a:xfrm>
            <a:off x="1924216" y="906448"/>
            <a:ext cx="0" cy="3683629"/>
          </a:xfrm>
          <a:prstGeom prst="line">
            <a:avLst/>
          </a:prstGeom>
          <a:ln>
            <a:solidFill>
              <a:srgbClr val="14A58C"/>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0215082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redondeado 5">
            <a:extLst>
              <a:ext uri="{FF2B5EF4-FFF2-40B4-BE49-F238E27FC236}">
                <a16:creationId xmlns:a16="http://schemas.microsoft.com/office/drawing/2014/main" id="{40B26FC0-7EF5-A941-A0B8-D012518F45F3}"/>
              </a:ext>
            </a:extLst>
          </p:cNvPr>
          <p:cNvSpPr/>
          <p:nvPr/>
        </p:nvSpPr>
        <p:spPr>
          <a:xfrm>
            <a:off x="2759103" y="1148892"/>
            <a:ext cx="5915770" cy="738664"/>
          </a:xfrm>
          <a:prstGeom prst="round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pic>
        <p:nvPicPr>
          <p:cNvPr id="4" name="Imagen 3" descr="header-pp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1561"/>
            <a:ext cx="9144000" cy="790575"/>
          </a:xfrm>
          <a:prstGeom prst="rect">
            <a:avLst/>
          </a:prstGeom>
        </p:spPr>
      </p:pic>
      <p:pic>
        <p:nvPicPr>
          <p:cNvPr id="17" name="Imagen 16" descr="foot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30524"/>
            <a:ext cx="9144000" cy="548640"/>
          </a:xfrm>
          <a:prstGeom prst="rect">
            <a:avLst/>
          </a:prstGeom>
        </p:spPr>
      </p:pic>
      <p:sp>
        <p:nvSpPr>
          <p:cNvPr id="5" name="Rectángulo redondeado 4">
            <a:extLst>
              <a:ext uri="{FF2B5EF4-FFF2-40B4-BE49-F238E27FC236}">
                <a16:creationId xmlns:a16="http://schemas.microsoft.com/office/drawing/2014/main" id="{8BB3E7F1-9B31-014F-B247-256D708EEFC9}"/>
              </a:ext>
            </a:extLst>
          </p:cNvPr>
          <p:cNvSpPr/>
          <p:nvPr/>
        </p:nvSpPr>
        <p:spPr>
          <a:xfrm>
            <a:off x="7129249" y="0"/>
            <a:ext cx="1828800" cy="572494"/>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pic>
        <p:nvPicPr>
          <p:cNvPr id="3" name="Imagen 2">
            <a:extLst>
              <a:ext uri="{FF2B5EF4-FFF2-40B4-BE49-F238E27FC236}">
                <a16:creationId xmlns:a16="http://schemas.microsoft.com/office/drawing/2014/main" id="{76790634-2092-3B4C-A2F1-9E30FD7ABEE8}"/>
              </a:ext>
            </a:extLst>
          </p:cNvPr>
          <p:cNvPicPr>
            <a:picLocks noChangeAspect="1"/>
          </p:cNvPicPr>
          <p:nvPr/>
        </p:nvPicPr>
        <p:blipFill>
          <a:blip r:embed="rId4"/>
          <a:stretch>
            <a:fillRect/>
          </a:stretch>
        </p:blipFill>
        <p:spPr>
          <a:xfrm>
            <a:off x="7212648" y="39755"/>
            <a:ext cx="1662002" cy="491214"/>
          </a:xfrm>
          <a:prstGeom prst="rect">
            <a:avLst/>
          </a:prstGeom>
        </p:spPr>
      </p:pic>
      <p:sp>
        <p:nvSpPr>
          <p:cNvPr id="8" name="CuadroTexto 7">
            <a:extLst>
              <a:ext uri="{FF2B5EF4-FFF2-40B4-BE49-F238E27FC236}">
                <a16:creationId xmlns:a16="http://schemas.microsoft.com/office/drawing/2014/main" id="{56C8860E-1263-E247-93D2-17FCA49A4A3A}"/>
              </a:ext>
            </a:extLst>
          </p:cNvPr>
          <p:cNvSpPr txBox="1"/>
          <p:nvPr/>
        </p:nvSpPr>
        <p:spPr>
          <a:xfrm>
            <a:off x="269350" y="770004"/>
            <a:ext cx="1225495" cy="1384995"/>
          </a:xfrm>
          <a:prstGeom prst="rect">
            <a:avLst/>
          </a:prstGeom>
          <a:noFill/>
        </p:spPr>
        <p:txBody>
          <a:bodyPr wrap="square" rtlCol="0">
            <a:spAutoFit/>
          </a:bodyPr>
          <a:lstStyle/>
          <a:p>
            <a:r>
              <a:rPr lang="es-CL" sz="4800" dirty="0">
                <a:solidFill>
                  <a:srgbClr val="D40046"/>
                </a:solidFill>
              </a:rPr>
              <a:t>4. </a:t>
            </a:r>
          </a:p>
          <a:p>
            <a:r>
              <a:rPr lang="es-CL" b="1" dirty="0">
                <a:solidFill>
                  <a:schemeClr val="tx1">
                    <a:lumMod val="50000"/>
                    <a:lumOff val="50000"/>
                  </a:schemeClr>
                </a:solidFill>
              </a:rPr>
              <a:t>Principales hallazgos</a:t>
            </a:r>
          </a:p>
        </p:txBody>
      </p:sp>
      <p:sp>
        <p:nvSpPr>
          <p:cNvPr id="9" name="Elipse 8">
            <a:extLst>
              <a:ext uri="{FF2B5EF4-FFF2-40B4-BE49-F238E27FC236}">
                <a16:creationId xmlns:a16="http://schemas.microsoft.com/office/drawing/2014/main" id="{25F79D2F-FA93-0F43-9E9A-F38052D49969}"/>
              </a:ext>
            </a:extLst>
          </p:cNvPr>
          <p:cNvSpPr/>
          <p:nvPr/>
        </p:nvSpPr>
        <p:spPr>
          <a:xfrm>
            <a:off x="269350" y="2620209"/>
            <a:ext cx="365270" cy="365270"/>
          </a:xfrm>
          <a:prstGeom prst="ellipse">
            <a:avLst/>
          </a:prstGeom>
          <a:solidFill>
            <a:srgbClr val="03B29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10" name="Rectángulo 9">
            <a:extLst>
              <a:ext uri="{FF2B5EF4-FFF2-40B4-BE49-F238E27FC236}">
                <a16:creationId xmlns:a16="http://schemas.microsoft.com/office/drawing/2014/main" id="{F26172A0-5504-184F-AC19-1558DD6A59D6}"/>
              </a:ext>
            </a:extLst>
          </p:cNvPr>
          <p:cNvSpPr/>
          <p:nvPr/>
        </p:nvSpPr>
        <p:spPr>
          <a:xfrm>
            <a:off x="269352" y="2516100"/>
            <a:ext cx="1742328" cy="2369880"/>
          </a:xfrm>
          <a:prstGeom prst="rect">
            <a:avLst/>
          </a:prstGeom>
        </p:spPr>
        <p:txBody>
          <a:bodyPr wrap="square">
            <a:spAutoFit/>
          </a:bodyPr>
          <a:lstStyle/>
          <a:p>
            <a:pPr>
              <a:buClr>
                <a:srgbClr val="3C54B4"/>
              </a:buClr>
            </a:pPr>
            <a:r>
              <a:rPr lang="es-CL" sz="2800" b="1" dirty="0">
                <a:solidFill>
                  <a:schemeClr val="bg1"/>
                </a:solidFill>
              </a:rPr>
              <a:t>1</a:t>
            </a:r>
          </a:p>
          <a:p>
            <a:pPr>
              <a:buClr>
                <a:srgbClr val="3C54B4"/>
              </a:buClr>
            </a:pPr>
            <a:r>
              <a:rPr lang="es-ES" sz="1200" dirty="0">
                <a:solidFill>
                  <a:schemeClr val="tx1">
                    <a:lumMod val="65000"/>
                    <a:lumOff val="35000"/>
                  </a:schemeClr>
                </a:solidFill>
              </a:rPr>
              <a:t>Los jardines infantiles JUNJI </a:t>
            </a:r>
            <a:r>
              <a:rPr lang="es-ES" sz="1200" b="1" dirty="0">
                <a:solidFill>
                  <a:schemeClr val="tx1">
                    <a:lumMod val="65000"/>
                    <a:lumOff val="35000"/>
                  </a:schemeClr>
                </a:solidFill>
              </a:rPr>
              <a:t>lograron adaptarse a la contingencia sanitaria</a:t>
            </a:r>
            <a:r>
              <a:rPr lang="es-ES" sz="1200" dirty="0">
                <a:solidFill>
                  <a:schemeClr val="tx1">
                    <a:lumMod val="65000"/>
                    <a:lumOff val="35000"/>
                  </a:schemeClr>
                </a:solidFill>
              </a:rPr>
              <a:t>, de modo que la mayoría se mantuvo en funcionamiento durante todo el 2021, en contacto directo con las familias</a:t>
            </a:r>
            <a:endParaRPr lang="es-CL" sz="1200" dirty="0">
              <a:solidFill>
                <a:schemeClr val="tx1">
                  <a:lumMod val="65000"/>
                  <a:lumOff val="35000"/>
                </a:schemeClr>
              </a:solidFill>
            </a:endParaRPr>
          </a:p>
        </p:txBody>
      </p:sp>
      <p:sp>
        <p:nvSpPr>
          <p:cNvPr id="2" name="Rectángulo 1">
            <a:extLst>
              <a:ext uri="{FF2B5EF4-FFF2-40B4-BE49-F238E27FC236}">
                <a16:creationId xmlns:a16="http://schemas.microsoft.com/office/drawing/2014/main" id="{A62FF487-DD75-244C-94C3-4FE19CC45418}"/>
              </a:ext>
            </a:extLst>
          </p:cNvPr>
          <p:cNvSpPr/>
          <p:nvPr/>
        </p:nvSpPr>
        <p:spPr>
          <a:xfrm>
            <a:off x="3745064" y="1148892"/>
            <a:ext cx="5328368" cy="738664"/>
          </a:xfrm>
          <a:prstGeom prst="rect">
            <a:avLst/>
          </a:prstGeom>
        </p:spPr>
        <p:txBody>
          <a:bodyPr wrap="square">
            <a:spAutoFit/>
          </a:bodyPr>
          <a:lstStyle/>
          <a:p>
            <a:r>
              <a:rPr lang="es-CL" sz="1400" dirty="0">
                <a:solidFill>
                  <a:schemeClr val="tx1">
                    <a:lumMod val="65000"/>
                    <a:lumOff val="35000"/>
                  </a:schemeClr>
                </a:solidFill>
              </a:rPr>
              <a:t>de los Jardines Infantiles se encontraban </a:t>
            </a:r>
            <a:r>
              <a:rPr lang="es-CL" sz="1400" b="1" dirty="0">
                <a:solidFill>
                  <a:srgbClr val="03B29E"/>
                </a:solidFill>
              </a:rPr>
              <a:t>abiertos con atención presencial </a:t>
            </a:r>
            <a:r>
              <a:rPr lang="es-CL" sz="1400" dirty="0">
                <a:solidFill>
                  <a:schemeClr val="tx1">
                    <a:lumMod val="65000"/>
                    <a:lumOff val="35000"/>
                  </a:schemeClr>
                </a:solidFill>
              </a:rPr>
              <a:t>de niños y niñas. Sólo un 3% se encontraba abierto sin atención presencial de niños y niñas, y un </a:t>
            </a:r>
            <a:r>
              <a:rPr lang="es-CL" sz="1400" b="1" dirty="0">
                <a:solidFill>
                  <a:srgbClr val="03B29E"/>
                </a:solidFill>
              </a:rPr>
              <a:t>2% estaba cerrado*</a:t>
            </a:r>
            <a:endParaRPr lang="es-CL" sz="1400" dirty="0">
              <a:solidFill>
                <a:srgbClr val="03B29E"/>
              </a:solidFill>
            </a:endParaRPr>
          </a:p>
        </p:txBody>
      </p:sp>
      <p:sp>
        <p:nvSpPr>
          <p:cNvPr id="11" name="CuadroTexto 10">
            <a:extLst>
              <a:ext uri="{FF2B5EF4-FFF2-40B4-BE49-F238E27FC236}">
                <a16:creationId xmlns:a16="http://schemas.microsoft.com/office/drawing/2014/main" id="{EE441207-A0BC-B74D-9F62-2C0820FEDD3A}"/>
              </a:ext>
            </a:extLst>
          </p:cNvPr>
          <p:cNvSpPr txBox="1"/>
          <p:nvPr/>
        </p:nvSpPr>
        <p:spPr>
          <a:xfrm>
            <a:off x="2759103" y="1195058"/>
            <a:ext cx="985961" cy="646331"/>
          </a:xfrm>
          <a:prstGeom prst="rect">
            <a:avLst/>
          </a:prstGeom>
          <a:noFill/>
        </p:spPr>
        <p:txBody>
          <a:bodyPr wrap="square" rtlCol="0">
            <a:spAutoFit/>
          </a:bodyPr>
          <a:lstStyle/>
          <a:p>
            <a:r>
              <a:rPr lang="es-CL" sz="3600" b="1" dirty="0">
                <a:solidFill>
                  <a:srgbClr val="03B29E"/>
                </a:solidFill>
              </a:rPr>
              <a:t>94%</a:t>
            </a:r>
            <a:endParaRPr lang="es-CL" dirty="0"/>
          </a:p>
        </p:txBody>
      </p:sp>
      <p:sp>
        <p:nvSpPr>
          <p:cNvPr id="15" name="Rectángulo redondeado 14">
            <a:extLst>
              <a:ext uri="{FF2B5EF4-FFF2-40B4-BE49-F238E27FC236}">
                <a16:creationId xmlns:a16="http://schemas.microsoft.com/office/drawing/2014/main" id="{6A2C1F1C-EE07-EB41-990B-056EFFEA5000}"/>
              </a:ext>
            </a:extLst>
          </p:cNvPr>
          <p:cNvSpPr/>
          <p:nvPr/>
        </p:nvSpPr>
        <p:spPr>
          <a:xfrm>
            <a:off x="2767055" y="2007631"/>
            <a:ext cx="5915770" cy="1632439"/>
          </a:xfrm>
          <a:prstGeom prst="round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18" name="Rectángulo 17">
            <a:extLst>
              <a:ext uri="{FF2B5EF4-FFF2-40B4-BE49-F238E27FC236}">
                <a16:creationId xmlns:a16="http://schemas.microsoft.com/office/drawing/2014/main" id="{0328D47A-8489-5044-B031-13E4A0DF847A}"/>
              </a:ext>
            </a:extLst>
          </p:cNvPr>
          <p:cNvSpPr/>
          <p:nvPr/>
        </p:nvSpPr>
        <p:spPr>
          <a:xfrm>
            <a:off x="3768918" y="2039632"/>
            <a:ext cx="4905955" cy="1600438"/>
          </a:xfrm>
          <a:prstGeom prst="rect">
            <a:avLst/>
          </a:prstGeom>
        </p:spPr>
        <p:txBody>
          <a:bodyPr wrap="square">
            <a:spAutoFit/>
          </a:bodyPr>
          <a:lstStyle/>
          <a:p>
            <a:r>
              <a:rPr lang="es-CL" sz="1400" i="1" dirty="0">
                <a:solidFill>
                  <a:schemeClr val="tx1">
                    <a:lumMod val="65000"/>
                    <a:lumOff val="35000"/>
                  </a:schemeClr>
                </a:solidFill>
              </a:rPr>
              <a:t>(…) ella asiste desde abril, pero asistía como… </a:t>
            </a:r>
            <a:r>
              <a:rPr lang="es-CL" sz="1400" b="1" i="1" dirty="0">
                <a:solidFill>
                  <a:srgbClr val="03B29E"/>
                </a:solidFill>
              </a:rPr>
              <a:t>empezó como un día sí, un día no</a:t>
            </a:r>
            <a:r>
              <a:rPr lang="es-CL" sz="1400" i="1" dirty="0">
                <a:solidFill>
                  <a:srgbClr val="03B29E"/>
                </a:solidFill>
              </a:rPr>
              <a:t>, </a:t>
            </a:r>
            <a:r>
              <a:rPr lang="es-CL" sz="1400" i="1" dirty="0">
                <a:solidFill>
                  <a:schemeClr val="tx1">
                    <a:lumMod val="65000"/>
                    <a:lumOff val="35000"/>
                  </a:schemeClr>
                </a:solidFill>
              </a:rPr>
              <a:t>diez niños iban los lunes, diez niños los martes, y de vuelta le tocaba a mi hija los miércoles y así, y ya el viernes descansaba, no iba nadie. </a:t>
            </a:r>
          </a:p>
          <a:p>
            <a:r>
              <a:rPr lang="es-CL" sz="1400" i="1" dirty="0">
                <a:solidFill>
                  <a:schemeClr val="tx1">
                    <a:lumMod val="65000"/>
                    <a:lumOff val="35000"/>
                  </a:schemeClr>
                </a:solidFill>
              </a:rPr>
              <a:t>Porque era presencial e iban todos los que querían ir y ahí fue mi hija al jardín y ahora van todos los niños que puedan ir.” (Tarapacá, Programa Alternativo de Atención al Párvulo)</a:t>
            </a:r>
          </a:p>
        </p:txBody>
      </p:sp>
      <p:sp>
        <p:nvSpPr>
          <p:cNvPr id="19" name="CuadroTexto 18">
            <a:extLst>
              <a:ext uri="{FF2B5EF4-FFF2-40B4-BE49-F238E27FC236}">
                <a16:creationId xmlns:a16="http://schemas.microsoft.com/office/drawing/2014/main" id="{100CDAF9-90DE-614D-A06F-D0868BB9F114}"/>
              </a:ext>
            </a:extLst>
          </p:cNvPr>
          <p:cNvSpPr txBox="1"/>
          <p:nvPr/>
        </p:nvSpPr>
        <p:spPr>
          <a:xfrm>
            <a:off x="2846569" y="1650167"/>
            <a:ext cx="985961" cy="2092881"/>
          </a:xfrm>
          <a:prstGeom prst="rect">
            <a:avLst/>
          </a:prstGeom>
          <a:noFill/>
        </p:spPr>
        <p:txBody>
          <a:bodyPr wrap="square" rtlCol="0">
            <a:spAutoFit/>
          </a:bodyPr>
          <a:lstStyle/>
          <a:p>
            <a:r>
              <a:rPr lang="es-CL" sz="13000" b="1" dirty="0">
                <a:solidFill>
                  <a:srgbClr val="03B29E"/>
                </a:solidFill>
              </a:rPr>
              <a:t>“</a:t>
            </a:r>
            <a:endParaRPr lang="es-CL" sz="13000" dirty="0"/>
          </a:p>
        </p:txBody>
      </p:sp>
      <p:sp>
        <p:nvSpPr>
          <p:cNvPr id="20" name="Rectángulo redondeado 19">
            <a:extLst>
              <a:ext uri="{FF2B5EF4-FFF2-40B4-BE49-F238E27FC236}">
                <a16:creationId xmlns:a16="http://schemas.microsoft.com/office/drawing/2014/main" id="{25FEE0F7-6D9B-9542-A02C-F64B40792895}"/>
              </a:ext>
            </a:extLst>
          </p:cNvPr>
          <p:cNvSpPr/>
          <p:nvPr/>
        </p:nvSpPr>
        <p:spPr>
          <a:xfrm>
            <a:off x="2790909" y="3748968"/>
            <a:ext cx="5915770" cy="738664"/>
          </a:xfrm>
          <a:prstGeom prst="round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21" name="Rectángulo 20">
            <a:extLst>
              <a:ext uri="{FF2B5EF4-FFF2-40B4-BE49-F238E27FC236}">
                <a16:creationId xmlns:a16="http://schemas.microsoft.com/office/drawing/2014/main" id="{81F9BA08-B4F9-0D43-A1AE-EF062BBE34A1}"/>
              </a:ext>
            </a:extLst>
          </p:cNvPr>
          <p:cNvSpPr/>
          <p:nvPr/>
        </p:nvSpPr>
        <p:spPr>
          <a:xfrm>
            <a:off x="3776870" y="3851946"/>
            <a:ext cx="4834393" cy="554447"/>
          </a:xfrm>
          <a:prstGeom prst="rect">
            <a:avLst/>
          </a:prstGeom>
        </p:spPr>
        <p:txBody>
          <a:bodyPr wrap="square">
            <a:spAutoFit/>
          </a:bodyPr>
          <a:lstStyle/>
          <a:p>
            <a:pPr>
              <a:lnSpc>
                <a:spcPct val="110000"/>
              </a:lnSpc>
            </a:pPr>
            <a:r>
              <a:rPr lang="es-CL" sz="1400" dirty="0">
                <a:solidFill>
                  <a:schemeClr val="tx1">
                    <a:lumMod val="65000"/>
                    <a:lumOff val="35000"/>
                  </a:schemeClr>
                </a:solidFill>
              </a:rPr>
              <a:t>De los niños y niñas habían </a:t>
            </a:r>
            <a:r>
              <a:rPr lang="es-CL" sz="1400" b="1" dirty="0">
                <a:solidFill>
                  <a:srgbClr val="03B29E"/>
                </a:solidFill>
              </a:rPr>
              <a:t>asistido</a:t>
            </a:r>
            <a:r>
              <a:rPr lang="es-CL" sz="1400" dirty="0">
                <a:solidFill>
                  <a:srgbClr val="03B29E"/>
                </a:solidFill>
              </a:rPr>
              <a:t> </a:t>
            </a:r>
            <a:r>
              <a:rPr lang="es-CL" sz="1400" b="1" dirty="0">
                <a:solidFill>
                  <a:srgbClr val="03B29E"/>
                </a:solidFill>
              </a:rPr>
              <a:t>presencialmente</a:t>
            </a:r>
            <a:r>
              <a:rPr lang="es-CL" sz="1400" dirty="0">
                <a:solidFill>
                  <a:srgbClr val="03B29E"/>
                </a:solidFill>
              </a:rPr>
              <a:t> </a:t>
            </a:r>
            <a:r>
              <a:rPr lang="es-CL" sz="1400" dirty="0">
                <a:solidFill>
                  <a:schemeClr val="tx1">
                    <a:lumMod val="65000"/>
                    <a:lumOff val="35000"/>
                  </a:schemeClr>
                </a:solidFill>
              </a:rPr>
              <a:t>al menos un día al Jardín Infantil, en el último mes.</a:t>
            </a:r>
          </a:p>
        </p:txBody>
      </p:sp>
      <p:sp>
        <p:nvSpPr>
          <p:cNvPr id="22" name="CuadroTexto 21">
            <a:extLst>
              <a:ext uri="{FF2B5EF4-FFF2-40B4-BE49-F238E27FC236}">
                <a16:creationId xmlns:a16="http://schemas.microsoft.com/office/drawing/2014/main" id="{13C43CA4-BC1D-8946-84FE-D3BFD77FC1B9}"/>
              </a:ext>
            </a:extLst>
          </p:cNvPr>
          <p:cNvSpPr txBox="1"/>
          <p:nvPr/>
        </p:nvSpPr>
        <p:spPr>
          <a:xfrm>
            <a:off x="2775007" y="3861108"/>
            <a:ext cx="1129084" cy="523220"/>
          </a:xfrm>
          <a:prstGeom prst="rect">
            <a:avLst/>
          </a:prstGeom>
          <a:noFill/>
        </p:spPr>
        <p:txBody>
          <a:bodyPr wrap="square" rtlCol="0">
            <a:spAutoFit/>
          </a:bodyPr>
          <a:lstStyle/>
          <a:p>
            <a:r>
              <a:rPr lang="es-CL" sz="2800" b="1" dirty="0">
                <a:solidFill>
                  <a:srgbClr val="03B29E"/>
                </a:solidFill>
              </a:rPr>
              <a:t>69,4%</a:t>
            </a:r>
            <a:endParaRPr lang="es-CL" sz="2800" dirty="0"/>
          </a:p>
        </p:txBody>
      </p:sp>
      <p:sp>
        <p:nvSpPr>
          <p:cNvPr id="12" name="CuadroTexto 11">
            <a:extLst>
              <a:ext uri="{FF2B5EF4-FFF2-40B4-BE49-F238E27FC236}">
                <a16:creationId xmlns:a16="http://schemas.microsoft.com/office/drawing/2014/main" id="{D4BC0DE5-0624-8E4C-BADE-A12B9B009298}"/>
              </a:ext>
            </a:extLst>
          </p:cNvPr>
          <p:cNvSpPr txBox="1"/>
          <p:nvPr/>
        </p:nvSpPr>
        <p:spPr>
          <a:xfrm>
            <a:off x="6281532" y="4658513"/>
            <a:ext cx="4492485" cy="646331"/>
          </a:xfrm>
          <a:prstGeom prst="rect">
            <a:avLst/>
          </a:prstGeom>
          <a:noFill/>
        </p:spPr>
        <p:txBody>
          <a:bodyPr wrap="square" rtlCol="0">
            <a:spAutoFit/>
          </a:bodyPr>
          <a:lstStyle/>
          <a:p>
            <a:r>
              <a:rPr lang="es-CL" dirty="0">
                <a:solidFill>
                  <a:srgbClr val="03B29E"/>
                </a:solidFill>
              </a:rPr>
              <a:t>*</a:t>
            </a:r>
            <a:r>
              <a:rPr lang="es-CL" sz="1000" dirty="0">
                <a:solidFill>
                  <a:srgbClr val="03B29E"/>
                </a:solidFill>
              </a:rPr>
              <a:t> A la fecha de la encuesta (Diciembre 2021)</a:t>
            </a:r>
          </a:p>
          <a:p>
            <a:endParaRPr lang="es-CL" dirty="0"/>
          </a:p>
        </p:txBody>
      </p:sp>
      <p:cxnSp>
        <p:nvCxnSpPr>
          <p:cNvPr id="23" name="Conector recto 22">
            <a:extLst>
              <a:ext uri="{FF2B5EF4-FFF2-40B4-BE49-F238E27FC236}">
                <a16:creationId xmlns:a16="http://schemas.microsoft.com/office/drawing/2014/main" id="{906F4A15-3FB0-0F48-A4D8-517F68C5EBFA}"/>
              </a:ext>
            </a:extLst>
          </p:cNvPr>
          <p:cNvCxnSpPr>
            <a:cxnSpLocks/>
          </p:cNvCxnSpPr>
          <p:nvPr/>
        </p:nvCxnSpPr>
        <p:spPr>
          <a:xfrm>
            <a:off x="2011680" y="906448"/>
            <a:ext cx="0" cy="3683629"/>
          </a:xfrm>
          <a:prstGeom prst="line">
            <a:avLst/>
          </a:prstGeom>
          <a:ln>
            <a:solidFill>
              <a:srgbClr val="14A58C"/>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6626225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header-pp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1561"/>
            <a:ext cx="9144000" cy="790575"/>
          </a:xfrm>
          <a:prstGeom prst="rect">
            <a:avLst/>
          </a:prstGeom>
        </p:spPr>
      </p:pic>
      <p:pic>
        <p:nvPicPr>
          <p:cNvPr id="17" name="Imagen 16" descr="foot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30524"/>
            <a:ext cx="9144000" cy="548640"/>
          </a:xfrm>
          <a:prstGeom prst="rect">
            <a:avLst/>
          </a:prstGeom>
        </p:spPr>
      </p:pic>
      <p:sp>
        <p:nvSpPr>
          <p:cNvPr id="5" name="Rectángulo redondeado 4">
            <a:extLst>
              <a:ext uri="{FF2B5EF4-FFF2-40B4-BE49-F238E27FC236}">
                <a16:creationId xmlns:a16="http://schemas.microsoft.com/office/drawing/2014/main" id="{8BB3E7F1-9B31-014F-B247-256D708EEFC9}"/>
              </a:ext>
            </a:extLst>
          </p:cNvPr>
          <p:cNvSpPr/>
          <p:nvPr/>
        </p:nvSpPr>
        <p:spPr>
          <a:xfrm>
            <a:off x="7129249" y="0"/>
            <a:ext cx="1828800" cy="572494"/>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pic>
        <p:nvPicPr>
          <p:cNvPr id="3" name="Imagen 2">
            <a:extLst>
              <a:ext uri="{FF2B5EF4-FFF2-40B4-BE49-F238E27FC236}">
                <a16:creationId xmlns:a16="http://schemas.microsoft.com/office/drawing/2014/main" id="{76790634-2092-3B4C-A2F1-9E30FD7ABEE8}"/>
              </a:ext>
            </a:extLst>
          </p:cNvPr>
          <p:cNvPicPr>
            <a:picLocks noChangeAspect="1"/>
          </p:cNvPicPr>
          <p:nvPr/>
        </p:nvPicPr>
        <p:blipFill>
          <a:blip r:embed="rId4"/>
          <a:stretch>
            <a:fillRect/>
          </a:stretch>
        </p:blipFill>
        <p:spPr>
          <a:xfrm>
            <a:off x="7212648" y="39755"/>
            <a:ext cx="1662002" cy="491214"/>
          </a:xfrm>
          <a:prstGeom prst="rect">
            <a:avLst/>
          </a:prstGeom>
        </p:spPr>
      </p:pic>
      <p:sp>
        <p:nvSpPr>
          <p:cNvPr id="8" name="CuadroTexto 7">
            <a:extLst>
              <a:ext uri="{FF2B5EF4-FFF2-40B4-BE49-F238E27FC236}">
                <a16:creationId xmlns:a16="http://schemas.microsoft.com/office/drawing/2014/main" id="{A850DBEE-6951-964A-8CCE-07369D570621}"/>
              </a:ext>
            </a:extLst>
          </p:cNvPr>
          <p:cNvSpPr txBox="1"/>
          <p:nvPr/>
        </p:nvSpPr>
        <p:spPr>
          <a:xfrm>
            <a:off x="269350" y="770004"/>
            <a:ext cx="1225495" cy="1384995"/>
          </a:xfrm>
          <a:prstGeom prst="rect">
            <a:avLst/>
          </a:prstGeom>
          <a:noFill/>
        </p:spPr>
        <p:txBody>
          <a:bodyPr wrap="square" rtlCol="0">
            <a:spAutoFit/>
          </a:bodyPr>
          <a:lstStyle/>
          <a:p>
            <a:r>
              <a:rPr lang="es-CL" sz="4800" dirty="0">
                <a:solidFill>
                  <a:srgbClr val="D40046"/>
                </a:solidFill>
              </a:rPr>
              <a:t>4. </a:t>
            </a:r>
          </a:p>
          <a:p>
            <a:r>
              <a:rPr lang="es-CL" b="1" dirty="0">
                <a:solidFill>
                  <a:schemeClr val="tx1">
                    <a:lumMod val="50000"/>
                    <a:lumOff val="50000"/>
                  </a:schemeClr>
                </a:solidFill>
              </a:rPr>
              <a:t>Principales hallazgos</a:t>
            </a:r>
          </a:p>
        </p:txBody>
      </p:sp>
      <p:sp>
        <p:nvSpPr>
          <p:cNvPr id="9" name="Elipse 8">
            <a:extLst>
              <a:ext uri="{FF2B5EF4-FFF2-40B4-BE49-F238E27FC236}">
                <a16:creationId xmlns:a16="http://schemas.microsoft.com/office/drawing/2014/main" id="{A13B3401-539B-B942-827B-D122ED5FC1BB}"/>
              </a:ext>
            </a:extLst>
          </p:cNvPr>
          <p:cNvSpPr/>
          <p:nvPr/>
        </p:nvSpPr>
        <p:spPr>
          <a:xfrm>
            <a:off x="269350" y="2620209"/>
            <a:ext cx="365270" cy="365270"/>
          </a:xfrm>
          <a:prstGeom prst="ellipse">
            <a:avLst/>
          </a:prstGeom>
          <a:solidFill>
            <a:srgbClr val="03B29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10" name="Rectángulo 9">
            <a:extLst>
              <a:ext uri="{FF2B5EF4-FFF2-40B4-BE49-F238E27FC236}">
                <a16:creationId xmlns:a16="http://schemas.microsoft.com/office/drawing/2014/main" id="{F35DD9C7-B039-514B-A058-824F1EDEC3DD}"/>
              </a:ext>
            </a:extLst>
          </p:cNvPr>
          <p:cNvSpPr/>
          <p:nvPr/>
        </p:nvSpPr>
        <p:spPr>
          <a:xfrm>
            <a:off x="269351" y="2516100"/>
            <a:ext cx="1678321" cy="2369880"/>
          </a:xfrm>
          <a:prstGeom prst="rect">
            <a:avLst/>
          </a:prstGeom>
        </p:spPr>
        <p:txBody>
          <a:bodyPr wrap="square">
            <a:spAutoFit/>
          </a:bodyPr>
          <a:lstStyle/>
          <a:p>
            <a:pPr>
              <a:buClr>
                <a:srgbClr val="3C54B4"/>
              </a:buClr>
            </a:pPr>
            <a:r>
              <a:rPr lang="es-CL" sz="2800" b="1" dirty="0">
                <a:solidFill>
                  <a:schemeClr val="bg1"/>
                </a:solidFill>
              </a:rPr>
              <a:t>1</a:t>
            </a:r>
          </a:p>
          <a:p>
            <a:pPr>
              <a:buClr>
                <a:srgbClr val="3C54B4"/>
              </a:buClr>
            </a:pPr>
            <a:r>
              <a:rPr lang="es-ES" sz="1200" dirty="0">
                <a:solidFill>
                  <a:schemeClr val="tx1">
                    <a:lumMod val="65000"/>
                    <a:lumOff val="35000"/>
                  </a:schemeClr>
                </a:solidFill>
              </a:rPr>
              <a:t>Los jardines infantiles JUNJI </a:t>
            </a:r>
            <a:r>
              <a:rPr lang="es-ES" sz="1200" b="1" dirty="0">
                <a:solidFill>
                  <a:schemeClr val="tx1">
                    <a:lumMod val="65000"/>
                    <a:lumOff val="35000"/>
                  </a:schemeClr>
                </a:solidFill>
              </a:rPr>
              <a:t>lograron adaptarse a la contingencia sanitaria</a:t>
            </a:r>
            <a:r>
              <a:rPr lang="es-ES" sz="1200" dirty="0">
                <a:solidFill>
                  <a:schemeClr val="tx1">
                    <a:lumMod val="65000"/>
                    <a:lumOff val="35000"/>
                  </a:schemeClr>
                </a:solidFill>
              </a:rPr>
              <a:t>, de modo que la mayoría se mantuvo en funcionamiento durante todo el 2021, en contacto directo con las familias</a:t>
            </a:r>
            <a:endParaRPr lang="es-CL" sz="1200" dirty="0">
              <a:solidFill>
                <a:schemeClr val="tx1">
                  <a:lumMod val="65000"/>
                  <a:lumOff val="35000"/>
                </a:schemeClr>
              </a:solidFill>
            </a:endParaRPr>
          </a:p>
        </p:txBody>
      </p:sp>
      <p:pic>
        <p:nvPicPr>
          <p:cNvPr id="11" name="Imagen 10" descr="Gráfico&#10;&#10;Descripción generada automáticamente">
            <a:extLst>
              <a:ext uri="{FF2B5EF4-FFF2-40B4-BE49-F238E27FC236}">
                <a16:creationId xmlns:a16="http://schemas.microsoft.com/office/drawing/2014/main" id="{B000E283-1704-4949-AEEA-78789F9D970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0488" y="884568"/>
            <a:ext cx="5600858" cy="3999436"/>
          </a:xfrm>
          <a:prstGeom prst="rect">
            <a:avLst/>
          </a:prstGeom>
        </p:spPr>
      </p:pic>
      <p:sp>
        <p:nvSpPr>
          <p:cNvPr id="2" name="Rectángulo redondeado 1">
            <a:extLst>
              <a:ext uri="{FF2B5EF4-FFF2-40B4-BE49-F238E27FC236}">
                <a16:creationId xmlns:a16="http://schemas.microsoft.com/office/drawing/2014/main" id="{DE48A1CF-7133-8C43-84FE-8C593C63119D}"/>
              </a:ext>
            </a:extLst>
          </p:cNvPr>
          <p:cNvSpPr/>
          <p:nvPr/>
        </p:nvSpPr>
        <p:spPr>
          <a:xfrm>
            <a:off x="7005099" y="884568"/>
            <a:ext cx="1869551" cy="1735641"/>
          </a:xfrm>
          <a:prstGeom prst="round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6" name="CuadroTexto 5">
            <a:extLst>
              <a:ext uri="{FF2B5EF4-FFF2-40B4-BE49-F238E27FC236}">
                <a16:creationId xmlns:a16="http://schemas.microsoft.com/office/drawing/2014/main" id="{1C7E2649-3D5E-6446-BD3A-E78E1F6F0CB3}"/>
              </a:ext>
            </a:extLst>
          </p:cNvPr>
          <p:cNvSpPr txBox="1"/>
          <p:nvPr/>
        </p:nvSpPr>
        <p:spPr>
          <a:xfrm>
            <a:off x="7067173" y="935907"/>
            <a:ext cx="1745401" cy="1600438"/>
          </a:xfrm>
          <a:prstGeom prst="rect">
            <a:avLst/>
          </a:prstGeom>
          <a:noFill/>
        </p:spPr>
        <p:txBody>
          <a:bodyPr wrap="square" rtlCol="0">
            <a:spAutoFit/>
          </a:bodyPr>
          <a:lstStyle/>
          <a:p>
            <a:r>
              <a:rPr lang="es-CL" sz="1400" dirty="0">
                <a:solidFill>
                  <a:schemeClr val="tx1">
                    <a:lumMod val="65000"/>
                    <a:lumOff val="35000"/>
                  </a:schemeClr>
                </a:solidFill>
              </a:rPr>
              <a:t>Respecto de horarios de funcionamiento en aquellos abiertos con atención presencial predominan los </a:t>
            </a:r>
            <a:r>
              <a:rPr lang="es-CL" sz="1400" b="1" dirty="0">
                <a:solidFill>
                  <a:srgbClr val="03B29E"/>
                </a:solidFill>
              </a:rPr>
              <a:t>horarios habituales</a:t>
            </a:r>
            <a:r>
              <a:rPr lang="es-CL" sz="1400" dirty="0">
                <a:solidFill>
                  <a:srgbClr val="03B29E"/>
                </a:solidFill>
              </a:rPr>
              <a:t>.</a:t>
            </a:r>
          </a:p>
        </p:txBody>
      </p:sp>
      <p:cxnSp>
        <p:nvCxnSpPr>
          <p:cNvPr id="12" name="Conector recto 11">
            <a:extLst>
              <a:ext uri="{FF2B5EF4-FFF2-40B4-BE49-F238E27FC236}">
                <a16:creationId xmlns:a16="http://schemas.microsoft.com/office/drawing/2014/main" id="{B95BAE99-2CF8-5642-B397-389FD2270DC1}"/>
              </a:ext>
            </a:extLst>
          </p:cNvPr>
          <p:cNvCxnSpPr>
            <a:cxnSpLocks/>
          </p:cNvCxnSpPr>
          <p:nvPr/>
        </p:nvCxnSpPr>
        <p:spPr>
          <a:xfrm>
            <a:off x="2011680" y="906448"/>
            <a:ext cx="0" cy="3683629"/>
          </a:xfrm>
          <a:prstGeom prst="line">
            <a:avLst/>
          </a:prstGeom>
          <a:ln>
            <a:solidFill>
              <a:srgbClr val="14A58C"/>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28498909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A355C24124BF084892DF3778CE8E912B" ma:contentTypeVersion="13" ma:contentTypeDescription="Crear nuevo documento." ma:contentTypeScope="" ma:versionID="960dd729ad3fc5f75c1f0d8712fa584a">
  <xsd:schema xmlns:xsd="http://www.w3.org/2001/XMLSchema" xmlns:xs="http://www.w3.org/2001/XMLSchema" xmlns:p="http://schemas.microsoft.com/office/2006/metadata/properties" xmlns:ns2="0cc22fb6-be54-4556-bebd-b4261ed1ad55" xmlns:ns3="edabc56b-eef5-4de8-b468-210b605b61a3" targetNamespace="http://schemas.microsoft.com/office/2006/metadata/properties" ma:root="true" ma:fieldsID="eac6e5cdd55eff1c6a3b436a524865f5" ns2:_="" ns3:_="">
    <xsd:import namespace="0cc22fb6-be54-4556-bebd-b4261ed1ad55"/>
    <xsd:import namespace="edabc56b-eef5-4de8-b468-210b605b61a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c22fb6-be54-4556-bebd-b4261ed1ad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dabc56b-eef5-4de8-b468-210b605b61a3" elementFormDefault="qualified">
    <xsd:import namespace="http://schemas.microsoft.com/office/2006/documentManagement/types"/>
    <xsd:import namespace="http://schemas.microsoft.com/office/infopath/2007/PartnerControls"/>
    <xsd:element name="SharedWithUsers" ma:index="16"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9CDB4E1-B896-4B16-A9CF-9276FACCBACC}">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27FCED84-BD6A-4B20-93DD-3DA7DAAFE443}">
  <ds:schemaRefs>
    <ds:schemaRef ds:uri="http://schemas.microsoft.com/sharepoint/v3/contenttype/forms"/>
  </ds:schemaRefs>
</ds:datastoreItem>
</file>

<file path=customXml/itemProps3.xml><?xml version="1.0" encoding="utf-8"?>
<ds:datastoreItem xmlns:ds="http://schemas.openxmlformats.org/officeDocument/2006/customXml" ds:itemID="{475BCC5F-B3B3-4998-85B2-96292AE275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cc22fb6-be54-4556-bebd-b4261ed1ad55"/>
    <ds:schemaRef ds:uri="edabc56b-eef5-4de8-b468-210b605b61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759</TotalTime>
  <Words>2880</Words>
  <Application>Microsoft Office PowerPoint</Application>
  <PresentationFormat>Presentación en pantalla (16:9)</PresentationFormat>
  <Paragraphs>232</Paragraphs>
  <Slides>29</Slides>
  <Notes>2</Notes>
  <HiddenSlides>2</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29</vt:i4>
      </vt:variant>
    </vt:vector>
  </HeadingPairs>
  <TitlesOfParts>
    <vt:vector size="32"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Junji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Simón del Campo</dc:creator>
  <cp:lastModifiedBy>Valderrama Nuñez, Maria Consuelo</cp:lastModifiedBy>
  <cp:revision>10</cp:revision>
  <dcterms:created xsi:type="dcterms:W3CDTF">2020-05-18T21:01:42Z</dcterms:created>
  <dcterms:modified xsi:type="dcterms:W3CDTF">2022-03-28T12:24:17Z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0x010100A355C24124BF084892DF3778CE8E912B</vt:lpwstr>
  </property>
</Properties>
</file>