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4"/>
  </p:sldMasterIdLst>
  <p:notesMasterIdLst>
    <p:notesMasterId r:id="rId22"/>
  </p:notesMasterIdLst>
  <p:sldIdLst>
    <p:sldId id="256" r:id="rId5"/>
    <p:sldId id="264" r:id="rId6"/>
    <p:sldId id="259" r:id="rId7"/>
    <p:sldId id="260" r:id="rId8"/>
    <p:sldId id="261" r:id="rId9"/>
    <p:sldId id="268" r:id="rId10"/>
    <p:sldId id="267" r:id="rId11"/>
    <p:sldId id="269" r:id="rId12"/>
    <p:sldId id="266" r:id="rId13"/>
    <p:sldId id="265" r:id="rId14"/>
    <p:sldId id="272" r:id="rId15"/>
    <p:sldId id="276" r:id="rId16"/>
    <p:sldId id="277" r:id="rId17"/>
    <p:sldId id="278" r:id="rId18"/>
    <p:sldId id="279" r:id="rId19"/>
    <p:sldId id="275" r:id="rId20"/>
    <p:sldId id="263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A42"/>
    <a:srgbClr val="006BB9"/>
    <a:srgbClr val="FC1E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42A4B6-C0A1-9BCA-7EEC-1641120F1F68}" v="1232" dt="2026-04-16T15:34:34.314"/>
    <p1510:client id="{45550727-1EC6-77C5-F7E6-F858784838AD}" v="88" dt="2026-04-14T17:20:31.673"/>
    <p1510:client id="{5EA6BD79-79F1-6875-422D-D36F51BFF997}" v="748" dt="2026-04-16T13:41:44.748"/>
    <p1510:client id="{CE8D63EA-28D2-A22B-D673-744308D09CC6}" v="1750" dt="2026-04-14T23:21:53.9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c5ada25ca5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3c5ada25ca5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D9F1B3A5-7CD3-BA50-587D-8BCCF4987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8747130D-4D0B-754F-A9EE-B5648FC7FB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3064BBC6-FC2F-1FA8-E1B6-8FA58D3357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6084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c5ada25ca5_1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3c5ada25ca5_1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c5ada25ca5_1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c5ada25ca5_1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F46AAB33-69A4-AA99-3738-39F8667A9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FA0BAE1E-13C6-612D-FBEF-53540F677A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418FC0BA-7257-EA64-52CE-C3B889759E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2558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B679B6F7-A0DE-8B79-AEA0-CE54941D1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13507E35-837D-CA70-FF15-F40FCDF14E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9811AA37-25D2-9D2A-9EB8-40384231AB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9063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625BC5CE-14D8-B88D-D999-343248478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65556BAC-7B20-3F19-349D-3D42D999BB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97A64606-238E-A840-B34A-C132A879A0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14827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47AC3079-1D01-F4F9-1A6A-141252155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8EC96F2C-3802-5429-14C0-25A0BFF3F4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126F5E7F-1466-A0F5-FD78-1C6711F29D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9635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D14D3F4B-8BC2-A9FC-6DBB-4FCD9CBB6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E9969E8F-C9D3-48FD-99A8-9E5D06661F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A2739D9B-1476-BE89-8757-34A8539CB2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5065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00B22FC2-E778-0EBC-6C78-589545DD9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886B7005-AFDB-6BBB-95F3-305745CEB4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BEBDE87C-1A59-84B5-0399-83E3DFFD59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7590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5E8EE724-57E7-487C-E24C-FC2EBF220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5571B184-FE66-4D12-3378-52F2290C0A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8A2C2D7B-B834-1B8A-3225-0B53BED9F9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0687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BA024C3F-EE70-78D7-B947-8A093CC91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4AABB358-D2EA-0146-2D74-4C58CFBD01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1A07F94E-E531-4600-018B-5EE7A50C26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4391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0F8266FC-3A05-797C-F732-CABD86473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1F2EAE4A-2C4C-A3D6-0C10-8C3DCD171A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165CA8C3-EA82-AFD8-1C7C-FE64D92FE4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2084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DF47A46B-BF61-8B5A-E198-BBCDA16A5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FB7822CE-DF69-9DFF-24F6-CB5582DA5C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F55E40A9-9A30-72DA-C4CC-A7738F05B7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1951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1B4F1760-98A3-EB29-DA84-FCA9B4EC8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5ada25ca5_1_80:notes">
            <a:extLst>
              <a:ext uri="{FF2B5EF4-FFF2-40B4-BE49-F238E27FC236}">
                <a16:creationId xmlns:a16="http://schemas.microsoft.com/office/drawing/2014/main" id="{4AA22DC6-97AB-2CC6-4D81-F3F57C4F5C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c5ada25ca5_1_80:notes">
            <a:extLst>
              <a:ext uri="{FF2B5EF4-FFF2-40B4-BE49-F238E27FC236}">
                <a16:creationId xmlns:a16="http://schemas.microsoft.com/office/drawing/2014/main" id="{1BFBB4F9-A547-E24E-E024-49DA3D339D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5829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5ada25ca5_1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g3c5ada25ca5_1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 title="Primer Fondo PPT-2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" y="0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/>
          <p:nvPr/>
        </p:nvSpPr>
        <p:spPr>
          <a:xfrm>
            <a:off x="628650" y="1949894"/>
            <a:ext cx="7886700" cy="6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10000"/>
          </a:bodyPr>
          <a:lstStyle/>
          <a:p>
            <a:pPr algn="r"/>
            <a:r>
              <a:rPr lang="es-ES" sz="3200" b="1">
                <a:solidFill>
                  <a:schemeClr val="bg1"/>
                </a:solidFill>
                <a:latin typeface="Verdana"/>
                <a:ea typeface="Verdana"/>
                <a:cs typeface="Calibri"/>
                <a:sym typeface="Verdana"/>
              </a:rPr>
              <a:t>GESTIÓN DEL DESEMPEÑO INDIVIDUAL</a:t>
            </a:r>
            <a:endParaRPr lang="es-419" sz="3200" b="1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algn="ctr">
              <a:lnSpc>
                <a:spcPct val="90000"/>
              </a:lnSpc>
              <a:buSzPts val="3000"/>
            </a:pPr>
            <a:endParaRPr lang="es-419" sz="3000" b="1" i="0" u="none" strike="noStrike" cap="none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101" name="Google Shape;101;p25"/>
          <p:cNvSpPr txBox="1"/>
          <p:nvPr/>
        </p:nvSpPr>
        <p:spPr>
          <a:xfrm>
            <a:off x="1741637" y="2579330"/>
            <a:ext cx="5671658" cy="270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/>
            <a:r>
              <a:rPr lang="es-CL" sz="1200" b="1">
                <a:solidFill>
                  <a:schemeClr val="bg1"/>
                </a:solidFill>
                <a:latin typeface="Verdana"/>
                <a:ea typeface="Verdana"/>
                <a:cs typeface="Calibri"/>
                <a:sym typeface="Verdana"/>
              </a:rPr>
              <a:t>DEPARTAMENTO DE GESTIÓN Y DESARROLLO </a:t>
            </a:r>
            <a:r>
              <a:rPr lang="es-CL" sz="1200" b="1" i="0">
                <a:solidFill>
                  <a:schemeClr val="bg1"/>
                </a:solidFill>
                <a:latin typeface="Verdana"/>
                <a:ea typeface="Verdana"/>
                <a:cs typeface="Calibri"/>
                <a:sym typeface="Verdana"/>
              </a:rPr>
              <a:t>DE </a:t>
            </a:r>
            <a:r>
              <a:rPr lang="es-CL" sz="1200" b="1">
                <a:solidFill>
                  <a:schemeClr val="bg1"/>
                </a:solidFill>
                <a:latin typeface="Verdana"/>
                <a:ea typeface="Verdana"/>
                <a:cs typeface="Calibri"/>
                <a:sym typeface="Verdana"/>
              </a:rPr>
              <a:t>PERSONAS</a:t>
            </a:r>
            <a:endParaRPr lang="es-419" sz="1200" b="1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pPr marL="0" marR="0" lv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None/>
            </a:pPr>
            <a:endParaRPr lang="es-419" sz="1100" b="0" i="0" u="none" strike="noStrike" cap="none">
              <a:solidFill>
                <a:srgbClr val="FFFFFF"/>
              </a:solidFill>
              <a:latin typeface="Verdana"/>
              <a:ea typeface="Verdana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0088C40-5FBE-8130-1657-DD4750C52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4891" y="3120898"/>
            <a:ext cx="3296256" cy="15745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7">
          <a:extLst>
            <a:ext uri="{FF2B5EF4-FFF2-40B4-BE49-F238E27FC236}">
              <a16:creationId xmlns:a16="http://schemas.microsoft.com/office/drawing/2014/main" id="{2592AA07-D728-D0A1-BB7D-41FF4F190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5" name="Google Shape;328;p18">
            <a:extLst>
              <a:ext uri="{FF2B5EF4-FFF2-40B4-BE49-F238E27FC236}">
                <a16:creationId xmlns:a16="http://schemas.microsoft.com/office/drawing/2014/main" id="{32E02C63-37EB-1C01-7E76-0653517615B1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296329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26" name="Google Shape;329;p18">
            <a:extLst>
              <a:ext uri="{FF2B5EF4-FFF2-40B4-BE49-F238E27FC236}">
                <a16:creationId xmlns:a16="http://schemas.microsoft.com/office/drawing/2014/main" id="{5B487085-B199-6624-D893-6AC44A6DDDD5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323316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27" name="Google Shape;330;p18">
            <a:extLst>
              <a:ext uri="{FF2B5EF4-FFF2-40B4-BE49-F238E27FC236}">
                <a16:creationId xmlns:a16="http://schemas.microsoft.com/office/drawing/2014/main" id="{8BCA3E0F-470B-C77B-C244-1454B3646824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350303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28" name="Google Shape;331;p18">
            <a:extLst>
              <a:ext uri="{FF2B5EF4-FFF2-40B4-BE49-F238E27FC236}">
                <a16:creationId xmlns:a16="http://schemas.microsoft.com/office/drawing/2014/main" id="{67A2AA89-29BD-AF4D-FBFC-6C36128816EC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378878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29" name="Google Shape;332;p18">
            <a:extLst>
              <a:ext uri="{FF2B5EF4-FFF2-40B4-BE49-F238E27FC236}">
                <a16:creationId xmlns:a16="http://schemas.microsoft.com/office/drawing/2014/main" id="{BCCD9947-3E77-C87F-BD22-5D46132AA09B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405867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0" name="Google Shape;333;p18">
            <a:extLst>
              <a:ext uri="{FF2B5EF4-FFF2-40B4-BE49-F238E27FC236}">
                <a16:creationId xmlns:a16="http://schemas.microsoft.com/office/drawing/2014/main" id="{474CF61B-A054-02DD-37E8-05E7F02D4283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432854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1" name="Google Shape;334;p18">
            <a:extLst>
              <a:ext uri="{FF2B5EF4-FFF2-40B4-BE49-F238E27FC236}">
                <a16:creationId xmlns:a16="http://schemas.microsoft.com/office/drawing/2014/main" id="{7BBAB182-BFC4-AED0-2B6A-E3A329345BEF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461429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2" name="Google Shape;335;p18">
            <a:extLst>
              <a:ext uri="{FF2B5EF4-FFF2-40B4-BE49-F238E27FC236}">
                <a16:creationId xmlns:a16="http://schemas.microsoft.com/office/drawing/2014/main" id="{99EC248C-DDFB-F5DA-C00D-A743B2C9105B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488416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3" name="Google Shape;336;p18">
            <a:extLst>
              <a:ext uri="{FF2B5EF4-FFF2-40B4-BE49-F238E27FC236}">
                <a16:creationId xmlns:a16="http://schemas.microsoft.com/office/drawing/2014/main" id="{6622BDEF-5531-713B-CC50-3C43CC995612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515403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4" name="Google Shape;337;p18">
            <a:extLst>
              <a:ext uri="{FF2B5EF4-FFF2-40B4-BE49-F238E27FC236}">
                <a16:creationId xmlns:a16="http://schemas.microsoft.com/office/drawing/2014/main" id="{3427AB1E-661A-0ED4-8CA4-8647F45C7D66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543978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5" name="Google Shape;338;p18">
            <a:extLst>
              <a:ext uri="{FF2B5EF4-FFF2-40B4-BE49-F238E27FC236}">
                <a16:creationId xmlns:a16="http://schemas.microsoft.com/office/drawing/2014/main" id="{FE3716EB-7460-396A-0AA8-C237FF3D647B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570967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6" name="Google Shape;339;p18">
            <a:extLst>
              <a:ext uri="{FF2B5EF4-FFF2-40B4-BE49-F238E27FC236}">
                <a16:creationId xmlns:a16="http://schemas.microsoft.com/office/drawing/2014/main" id="{39E12597-7F82-6A4C-5256-9A03D1E9DA90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597953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7" name="Google Shape;340;p18">
            <a:extLst>
              <a:ext uri="{FF2B5EF4-FFF2-40B4-BE49-F238E27FC236}">
                <a16:creationId xmlns:a16="http://schemas.microsoft.com/office/drawing/2014/main" id="{5E79CC64-29F2-B5EE-C8EA-86812AC519E1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624941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8" name="Google Shape;341;p18">
            <a:extLst>
              <a:ext uri="{FF2B5EF4-FFF2-40B4-BE49-F238E27FC236}">
                <a16:creationId xmlns:a16="http://schemas.microsoft.com/office/drawing/2014/main" id="{B4ECEB42-6AF4-C299-E32C-A2B922CFBDD3}"/>
              </a:ext>
            </a:extLst>
          </p:cNvPr>
          <p:cNvCxnSpPr>
            <a:cxnSpLocks/>
          </p:cNvCxnSpPr>
          <p:nvPr/>
        </p:nvCxnSpPr>
        <p:spPr>
          <a:xfrm rot="10800000">
            <a:off x="1146175" y="1653516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9" name="Google Shape;271;p18">
            <a:extLst>
              <a:ext uri="{FF2B5EF4-FFF2-40B4-BE49-F238E27FC236}">
                <a16:creationId xmlns:a16="http://schemas.microsoft.com/office/drawing/2014/main" id="{9A5B39AF-C80C-75D6-1C73-A1A4E7D68A4E}"/>
              </a:ext>
            </a:extLst>
          </p:cNvPr>
          <p:cNvCxnSpPr>
            <a:cxnSpLocks/>
          </p:cNvCxnSpPr>
          <p:nvPr/>
        </p:nvCxnSpPr>
        <p:spPr>
          <a:xfrm rot="10800000">
            <a:off x="1140934" y="1292193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0" name="Google Shape;272;p18">
            <a:extLst>
              <a:ext uri="{FF2B5EF4-FFF2-40B4-BE49-F238E27FC236}">
                <a16:creationId xmlns:a16="http://schemas.microsoft.com/office/drawing/2014/main" id="{924B29EE-D221-2223-CD3A-416875376F0C}"/>
              </a:ext>
            </a:extLst>
          </p:cNvPr>
          <p:cNvCxnSpPr>
            <a:cxnSpLocks/>
          </p:cNvCxnSpPr>
          <p:nvPr/>
        </p:nvCxnSpPr>
        <p:spPr>
          <a:xfrm rot="10800000">
            <a:off x="1140934" y="1319182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1" name="Google Shape;273;p18">
            <a:extLst>
              <a:ext uri="{FF2B5EF4-FFF2-40B4-BE49-F238E27FC236}">
                <a16:creationId xmlns:a16="http://schemas.microsoft.com/office/drawing/2014/main" id="{93EB407D-9E25-68DF-728D-6EE8639401E1}"/>
              </a:ext>
            </a:extLst>
          </p:cNvPr>
          <p:cNvCxnSpPr>
            <a:cxnSpLocks/>
          </p:cNvCxnSpPr>
          <p:nvPr/>
        </p:nvCxnSpPr>
        <p:spPr>
          <a:xfrm rot="10800000">
            <a:off x="1140934" y="1346168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2" name="Google Shape;274;p18">
            <a:extLst>
              <a:ext uri="{FF2B5EF4-FFF2-40B4-BE49-F238E27FC236}">
                <a16:creationId xmlns:a16="http://schemas.microsoft.com/office/drawing/2014/main" id="{104EA434-2BAA-98D2-8E8A-AFF097964E41}"/>
              </a:ext>
            </a:extLst>
          </p:cNvPr>
          <p:cNvCxnSpPr>
            <a:cxnSpLocks/>
          </p:cNvCxnSpPr>
          <p:nvPr/>
        </p:nvCxnSpPr>
        <p:spPr>
          <a:xfrm rot="10800000">
            <a:off x="1140934" y="1374743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3" name="Google Shape;275;p18">
            <a:extLst>
              <a:ext uri="{FF2B5EF4-FFF2-40B4-BE49-F238E27FC236}">
                <a16:creationId xmlns:a16="http://schemas.microsoft.com/office/drawing/2014/main" id="{A13632AC-FD8F-4ADE-A86A-75B24D6770C4}"/>
              </a:ext>
            </a:extLst>
          </p:cNvPr>
          <p:cNvCxnSpPr>
            <a:cxnSpLocks/>
          </p:cNvCxnSpPr>
          <p:nvPr/>
        </p:nvCxnSpPr>
        <p:spPr>
          <a:xfrm rot="10800000">
            <a:off x="1140934" y="1401731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4" name="Google Shape;276;p18">
            <a:extLst>
              <a:ext uri="{FF2B5EF4-FFF2-40B4-BE49-F238E27FC236}">
                <a16:creationId xmlns:a16="http://schemas.microsoft.com/office/drawing/2014/main" id="{F1DB3D5A-AC6F-37D4-AA13-26585C258F22}"/>
              </a:ext>
            </a:extLst>
          </p:cNvPr>
          <p:cNvCxnSpPr>
            <a:cxnSpLocks/>
          </p:cNvCxnSpPr>
          <p:nvPr/>
        </p:nvCxnSpPr>
        <p:spPr>
          <a:xfrm flipH="1" flipV="1">
            <a:off x="1248763" y="1428718"/>
            <a:ext cx="2187217" cy="10783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5" name="Google Shape;271;p18">
            <a:extLst>
              <a:ext uri="{FF2B5EF4-FFF2-40B4-BE49-F238E27FC236}">
                <a16:creationId xmlns:a16="http://schemas.microsoft.com/office/drawing/2014/main" id="{9199ADBC-95F7-9BA5-0637-FF8BCADE2974}"/>
              </a:ext>
            </a:extLst>
          </p:cNvPr>
          <p:cNvCxnSpPr>
            <a:cxnSpLocks/>
          </p:cNvCxnSpPr>
          <p:nvPr/>
        </p:nvCxnSpPr>
        <p:spPr>
          <a:xfrm rot="10800000">
            <a:off x="1119368" y="1443155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6" name="Google Shape;272;p18">
            <a:extLst>
              <a:ext uri="{FF2B5EF4-FFF2-40B4-BE49-F238E27FC236}">
                <a16:creationId xmlns:a16="http://schemas.microsoft.com/office/drawing/2014/main" id="{6724E803-AE03-2E4D-FF77-D5C9C271E425}"/>
              </a:ext>
            </a:extLst>
          </p:cNvPr>
          <p:cNvCxnSpPr>
            <a:cxnSpLocks/>
          </p:cNvCxnSpPr>
          <p:nvPr/>
        </p:nvCxnSpPr>
        <p:spPr>
          <a:xfrm rot="10800000">
            <a:off x="1140934" y="1470143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7" name="Google Shape;275;p18">
            <a:extLst>
              <a:ext uri="{FF2B5EF4-FFF2-40B4-BE49-F238E27FC236}">
                <a16:creationId xmlns:a16="http://schemas.microsoft.com/office/drawing/2014/main" id="{0DB373AF-7FE0-73A0-FCCA-8C308C7A4A72}"/>
              </a:ext>
            </a:extLst>
          </p:cNvPr>
          <p:cNvCxnSpPr>
            <a:cxnSpLocks/>
          </p:cNvCxnSpPr>
          <p:nvPr/>
        </p:nvCxnSpPr>
        <p:spPr>
          <a:xfrm flipH="1">
            <a:off x="1184065" y="1541910"/>
            <a:ext cx="2392094" cy="10783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48" name="Google Shape;276;p18">
            <a:extLst>
              <a:ext uri="{FF2B5EF4-FFF2-40B4-BE49-F238E27FC236}">
                <a16:creationId xmlns:a16="http://schemas.microsoft.com/office/drawing/2014/main" id="{551FB4E5-47E9-4FC2-802C-ACDCCE702512}"/>
              </a:ext>
            </a:extLst>
          </p:cNvPr>
          <p:cNvCxnSpPr>
            <a:cxnSpLocks/>
          </p:cNvCxnSpPr>
          <p:nvPr/>
        </p:nvCxnSpPr>
        <p:spPr>
          <a:xfrm rot="10800000">
            <a:off x="1151717" y="1579680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4" name="Google Shape;328;p18">
            <a:extLst>
              <a:ext uri="{FF2B5EF4-FFF2-40B4-BE49-F238E27FC236}">
                <a16:creationId xmlns:a16="http://schemas.microsoft.com/office/drawing/2014/main" id="{C59845EB-B9BF-64CC-80F3-1EF90C3736D2}"/>
              </a:ext>
            </a:extLst>
          </p:cNvPr>
          <p:cNvCxnSpPr/>
          <p:nvPr/>
        </p:nvCxnSpPr>
        <p:spPr>
          <a:xfrm rot="10800000">
            <a:off x="1135392" y="1781564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5" name="Google Shape;329;p18">
            <a:extLst>
              <a:ext uri="{FF2B5EF4-FFF2-40B4-BE49-F238E27FC236}">
                <a16:creationId xmlns:a16="http://schemas.microsoft.com/office/drawing/2014/main" id="{8293A319-A99F-0037-86DD-CFECC3ACB89E}"/>
              </a:ext>
            </a:extLst>
          </p:cNvPr>
          <p:cNvCxnSpPr/>
          <p:nvPr/>
        </p:nvCxnSpPr>
        <p:spPr>
          <a:xfrm rot="10800000">
            <a:off x="1135392" y="1808552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6" name="Google Shape;330;p18">
            <a:extLst>
              <a:ext uri="{FF2B5EF4-FFF2-40B4-BE49-F238E27FC236}">
                <a16:creationId xmlns:a16="http://schemas.microsoft.com/office/drawing/2014/main" id="{2EF9380D-85AB-1A8A-98A6-9B26E2AF7E4A}"/>
              </a:ext>
            </a:extLst>
          </p:cNvPr>
          <p:cNvCxnSpPr/>
          <p:nvPr/>
        </p:nvCxnSpPr>
        <p:spPr>
          <a:xfrm rot="10800000">
            <a:off x="1135392" y="1835540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7" name="Google Shape;331;p18">
            <a:extLst>
              <a:ext uri="{FF2B5EF4-FFF2-40B4-BE49-F238E27FC236}">
                <a16:creationId xmlns:a16="http://schemas.microsoft.com/office/drawing/2014/main" id="{3B469C4D-4944-2991-36F2-F73160ECFA51}"/>
              </a:ext>
            </a:extLst>
          </p:cNvPr>
          <p:cNvCxnSpPr/>
          <p:nvPr/>
        </p:nvCxnSpPr>
        <p:spPr>
          <a:xfrm rot="10800000">
            <a:off x="1135392" y="1864115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8" name="Google Shape;332;p18">
            <a:extLst>
              <a:ext uri="{FF2B5EF4-FFF2-40B4-BE49-F238E27FC236}">
                <a16:creationId xmlns:a16="http://schemas.microsoft.com/office/drawing/2014/main" id="{088259C2-C471-2D26-1321-40174110DD0D}"/>
              </a:ext>
            </a:extLst>
          </p:cNvPr>
          <p:cNvCxnSpPr/>
          <p:nvPr/>
        </p:nvCxnSpPr>
        <p:spPr>
          <a:xfrm rot="10800000">
            <a:off x="1135392" y="1891102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9" name="Google Shape;333;p18">
            <a:extLst>
              <a:ext uri="{FF2B5EF4-FFF2-40B4-BE49-F238E27FC236}">
                <a16:creationId xmlns:a16="http://schemas.microsoft.com/office/drawing/2014/main" id="{1DE957EE-EADB-5B6C-1C0E-40C1DCAB2B0F}"/>
              </a:ext>
            </a:extLst>
          </p:cNvPr>
          <p:cNvCxnSpPr/>
          <p:nvPr/>
        </p:nvCxnSpPr>
        <p:spPr>
          <a:xfrm rot="10800000">
            <a:off x="1135392" y="1918089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0" name="Google Shape;334;p18">
            <a:extLst>
              <a:ext uri="{FF2B5EF4-FFF2-40B4-BE49-F238E27FC236}">
                <a16:creationId xmlns:a16="http://schemas.microsoft.com/office/drawing/2014/main" id="{87578927-EAF7-297F-0993-9979C699A309}"/>
              </a:ext>
            </a:extLst>
          </p:cNvPr>
          <p:cNvCxnSpPr/>
          <p:nvPr/>
        </p:nvCxnSpPr>
        <p:spPr>
          <a:xfrm rot="10800000">
            <a:off x="1135392" y="1946664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1" name="Google Shape;335;p18">
            <a:extLst>
              <a:ext uri="{FF2B5EF4-FFF2-40B4-BE49-F238E27FC236}">
                <a16:creationId xmlns:a16="http://schemas.microsoft.com/office/drawing/2014/main" id="{5F22F5B6-8B75-F963-32EA-F95E165D14F5}"/>
              </a:ext>
            </a:extLst>
          </p:cNvPr>
          <p:cNvCxnSpPr/>
          <p:nvPr/>
        </p:nvCxnSpPr>
        <p:spPr>
          <a:xfrm rot="10800000">
            <a:off x="1135392" y="1973652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2" name="Google Shape;336;p18">
            <a:extLst>
              <a:ext uri="{FF2B5EF4-FFF2-40B4-BE49-F238E27FC236}">
                <a16:creationId xmlns:a16="http://schemas.microsoft.com/office/drawing/2014/main" id="{EFDC4BD1-FB28-C8D9-2C77-B8F17BEA4997}"/>
              </a:ext>
            </a:extLst>
          </p:cNvPr>
          <p:cNvCxnSpPr/>
          <p:nvPr/>
        </p:nvCxnSpPr>
        <p:spPr>
          <a:xfrm rot="10800000">
            <a:off x="1135392" y="2000640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3" name="Google Shape;337;p18">
            <a:extLst>
              <a:ext uri="{FF2B5EF4-FFF2-40B4-BE49-F238E27FC236}">
                <a16:creationId xmlns:a16="http://schemas.microsoft.com/office/drawing/2014/main" id="{1C728DD5-1507-496B-8C3B-C9EF03107AFA}"/>
              </a:ext>
            </a:extLst>
          </p:cNvPr>
          <p:cNvCxnSpPr/>
          <p:nvPr/>
        </p:nvCxnSpPr>
        <p:spPr>
          <a:xfrm rot="10800000">
            <a:off x="1135392" y="2029215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4" name="Google Shape;338;p18">
            <a:extLst>
              <a:ext uri="{FF2B5EF4-FFF2-40B4-BE49-F238E27FC236}">
                <a16:creationId xmlns:a16="http://schemas.microsoft.com/office/drawing/2014/main" id="{6930B0D7-7BC1-2207-3FD4-3D8AC371691F}"/>
              </a:ext>
            </a:extLst>
          </p:cNvPr>
          <p:cNvCxnSpPr/>
          <p:nvPr/>
        </p:nvCxnSpPr>
        <p:spPr>
          <a:xfrm rot="10800000">
            <a:off x="1135392" y="2056202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5" name="Google Shape;339;p18">
            <a:extLst>
              <a:ext uri="{FF2B5EF4-FFF2-40B4-BE49-F238E27FC236}">
                <a16:creationId xmlns:a16="http://schemas.microsoft.com/office/drawing/2014/main" id="{33A9590B-509B-E7D1-E71F-6B8CA14FCC8B}"/>
              </a:ext>
            </a:extLst>
          </p:cNvPr>
          <p:cNvCxnSpPr/>
          <p:nvPr/>
        </p:nvCxnSpPr>
        <p:spPr>
          <a:xfrm rot="10800000">
            <a:off x="1135392" y="2083189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6" name="Google Shape;340;p18">
            <a:extLst>
              <a:ext uri="{FF2B5EF4-FFF2-40B4-BE49-F238E27FC236}">
                <a16:creationId xmlns:a16="http://schemas.microsoft.com/office/drawing/2014/main" id="{08071710-CAFA-17B4-5F36-AC3021B717D1}"/>
              </a:ext>
            </a:extLst>
          </p:cNvPr>
          <p:cNvCxnSpPr/>
          <p:nvPr/>
        </p:nvCxnSpPr>
        <p:spPr>
          <a:xfrm rot="10800000">
            <a:off x="1135392" y="2110178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7" name="Google Shape;341;p18">
            <a:extLst>
              <a:ext uri="{FF2B5EF4-FFF2-40B4-BE49-F238E27FC236}">
                <a16:creationId xmlns:a16="http://schemas.microsoft.com/office/drawing/2014/main" id="{C5D80F9C-C4A1-2310-B3F5-0EB1D986CBFF}"/>
              </a:ext>
            </a:extLst>
          </p:cNvPr>
          <p:cNvCxnSpPr/>
          <p:nvPr/>
        </p:nvCxnSpPr>
        <p:spPr>
          <a:xfrm rot="10800000">
            <a:off x="1135392" y="2138753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08" name="Google Shape;342;p18">
            <a:extLst>
              <a:ext uri="{FF2B5EF4-FFF2-40B4-BE49-F238E27FC236}">
                <a16:creationId xmlns:a16="http://schemas.microsoft.com/office/drawing/2014/main" id="{6C86A7C3-5B96-51AE-51F3-6AE7D8D9715D}"/>
              </a:ext>
            </a:extLst>
          </p:cNvPr>
          <p:cNvCxnSpPr/>
          <p:nvPr/>
        </p:nvCxnSpPr>
        <p:spPr>
          <a:xfrm rot="10800000">
            <a:off x="1135392" y="2165740"/>
            <a:ext cx="2430462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0" name="Google Shape;110;p26">
            <a:extLst>
              <a:ext uri="{FF2B5EF4-FFF2-40B4-BE49-F238E27FC236}">
                <a16:creationId xmlns:a16="http://schemas.microsoft.com/office/drawing/2014/main" id="{65F23BE2-4716-4980-01AD-370AB90FBA16}"/>
              </a:ext>
            </a:extLst>
          </p:cNvPr>
          <p:cNvSpPr txBox="1"/>
          <p:nvPr/>
        </p:nvSpPr>
        <p:spPr>
          <a:xfrm>
            <a:off x="477695" y="703412"/>
            <a:ext cx="8167059" cy="442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s-419" sz="2400" b="1">
                <a:solidFill>
                  <a:srgbClr val="002060"/>
                </a:solidFill>
                <a:latin typeface="Verdana"/>
                <a:ea typeface="Verdana"/>
                <a:cs typeface="Calibri"/>
                <a:sym typeface="Verdana"/>
              </a:rPr>
              <a:t>NORMATIVA LEGAL</a:t>
            </a:r>
            <a:endParaRPr lang="es-ES" sz="2400" b="1">
              <a:solidFill>
                <a:srgbClr val="002060"/>
              </a:solidFill>
              <a:latin typeface="Verdana"/>
              <a:ea typeface="Verdana"/>
              <a:cs typeface="Calibri"/>
            </a:endParaRPr>
          </a:p>
        </p:txBody>
      </p:sp>
      <p:grpSp>
        <p:nvGrpSpPr>
          <p:cNvPr id="21" name="Group 67">
            <a:extLst>
              <a:ext uri="{FF2B5EF4-FFF2-40B4-BE49-F238E27FC236}">
                <a16:creationId xmlns:a16="http://schemas.microsoft.com/office/drawing/2014/main" id="{963C5200-798C-890E-351C-4BE0512CB96B}"/>
              </a:ext>
            </a:extLst>
          </p:cNvPr>
          <p:cNvGrpSpPr>
            <a:grpSpLocks/>
          </p:cNvGrpSpPr>
          <p:nvPr/>
        </p:nvGrpSpPr>
        <p:grpSpPr bwMode="auto">
          <a:xfrm>
            <a:off x="4963999" y="2982626"/>
            <a:ext cx="3733646" cy="550151"/>
            <a:chOff x="6839700" y="3685891"/>
            <a:chExt cx="4751090" cy="1030385"/>
          </a:xfrm>
        </p:grpSpPr>
        <p:sp>
          <p:nvSpPr>
            <p:cNvPr id="37" name="Rectangle 1436">
              <a:extLst>
                <a:ext uri="{FF2B5EF4-FFF2-40B4-BE49-F238E27FC236}">
                  <a16:creationId xmlns:a16="http://schemas.microsoft.com/office/drawing/2014/main" id="{64EDE860-EFE7-CAA6-31CF-5CD42251EF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3554" y="3685891"/>
              <a:ext cx="4747236" cy="417918"/>
            </a:xfrm>
            <a:prstGeom prst="rect">
              <a:avLst/>
            </a:prstGeom>
          </p:spPr>
          <p:txBody>
            <a:bodyPr wrap="square" lIns="68580" tIns="34290" rIns="68580" bIns="34290" anchor="t">
              <a:spAutoFit/>
            </a:bodyPr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buFont typeface="Arial" pitchFamily="34" charset="0"/>
                <a:buNone/>
                <a:defRPr/>
              </a:pPr>
              <a:r>
                <a:rPr lang="en-US" sz="1000" b="1" kern="0">
                  <a:solidFill>
                    <a:srgbClr val="002060"/>
                  </a:solidFill>
                  <a:latin typeface="Verdana"/>
                  <a:ea typeface="Verdana"/>
                  <a:cs typeface="Arial"/>
                  <a:sym typeface="Arial"/>
                </a:rPr>
                <a:t>REGLAMENTO ESPECIAL DE CALIFICACIONES</a:t>
              </a:r>
              <a:endParaRPr lang="en-US" sz="1000" b="1" kern="0">
                <a:solidFill>
                  <a:srgbClr val="002060"/>
                </a:solidFill>
                <a:latin typeface="Verdana"/>
                <a:ea typeface="Verdana"/>
                <a:cs typeface="Arial"/>
              </a:endParaRPr>
            </a:p>
          </p:txBody>
        </p:sp>
        <p:sp>
          <p:nvSpPr>
            <p:cNvPr id="38" name="Content Placeholder 2">
              <a:extLst>
                <a:ext uri="{FF2B5EF4-FFF2-40B4-BE49-F238E27FC236}">
                  <a16:creationId xmlns:a16="http://schemas.microsoft.com/office/drawing/2014/main" id="{EF46792D-3BD8-D558-3A88-ADA6BEBB6AC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839700" y="4125426"/>
              <a:ext cx="4737369" cy="590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 anchor="ctr">
              <a:spAutoFit/>
            </a:bodyPr>
            <a:lstStyle>
              <a:defPPr rtl="0">
                <a:defRPr lang="es-ES"/>
              </a:defPPr>
              <a:lvl1pPr marL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r">
                <a:spcBef>
                  <a:spcPct val="0"/>
                </a:spcBef>
                <a:buNone/>
              </a:pPr>
              <a:r>
                <a:rPr lang="en-US" altLang="es-CL" sz="800" kern="0">
                  <a:latin typeface="Verdana"/>
                  <a:ea typeface="Verdana"/>
                  <a:cs typeface="Arial"/>
                  <a:sym typeface="Arial"/>
                </a:rPr>
                <a:t>APRUEBA REGLAMENTO ESPECIAL DE CALIFICACIONES PARA</a:t>
              </a:r>
              <a:r>
                <a:rPr lang="en-US" altLang="es-CL" sz="800" kern="0">
                  <a:latin typeface="Verdana"/>
                  <a:ea typeface="Verdana"/>
                  <a:cs typeface="Arial"/>
                </a:rPr>
                <a:t> </a:t>
              </a:r>
              <a:r>
                <a:rPr lang="en-US" altLang="es-CL" sz="800" kern="0">
                  <a:latin typeface="Verdana"/>
                  <a:ea typeface="Verdana"/>
                  <a:cs typeface="Arial"/>
                  <a:sym typeface="Arial"/>
                </a:rPr>
                <a:t>EL PERSONAL DE LA JUNTA NACIONAL DE JARDINES</a:t>
              </a:r>
              <a:r>
                <a:rPr lang="en-US" altLang="es-CL" sz="800" kern="0">
                  <a:latin typeface="Verdana"/>
                  <a:ea typeface="Verdana"/>
                  <a:cs typeface="Arial"/>
                </a:rPr>
                <a:t> </a:t>
              </a:r>
              <a:r>
                <a:rPr lang="en-US" altLang="es-CL" sz="800" kern="0">
                  <a:latin typeface="Verdana"/>
                  <a:ea typeface="Verdana"/>
                  <a:cs typeface="Arial"/>
                  <a:sym typeface="Arial"/>
                </a:rPr>
                <a:t>INFANTILES</a:t>
              </a:r>
              <a:r>
                <a:rPr lang="en-US" altLang="es-CL" sz="800" kern="0">
                  <a:latin typeface="Verdana"/>
                  <a:ea typeface="Verdana"/>
                  <a:cs typeface="Arial"/>
                </a:rPr>
                <a:t>.</a:t>
              </a:r>
            </a:p>
          </p:txBody>
        </p:sp>
      </p:grpSp>
      <p:grpSp>
        <p:nvGrpSpPr>
          <p:cNvPr id="22" name="Group 70">
            <a:extLst>
              <a:ext uri="{FF2B5EF4-FFF2-40B4-BE49-F238E27FC236}">
                <a16:creationId xmlns:a16="http://schemas.microsoft.com/office/drawing/2014/main" id="{9269180A-2669-D6DC-87F5-C075577EEA8C}"/>
              </a:ext>
            </a:extLst>
          </p:cNvPr>
          <p:cNvGrpSpPr>
            <a:grpSpLocks/>
          </p:cNvGrpSpPr>
          <p:nvPr/>
        </p:nvGrpSpPr>
        <p:grpSpPr bwMode="auto">
          <a:xfrm>
            <a:off x="370935" y="3598395"/>
            <a:ext cx="4067415" cy="507547"/>
            <a:chOff x="7390680" y="2233021"/>
            <a:chExt cx="4197518" cy="990160"/>
          </a:xfrm>
        </p:grpSpPr>
        <p:sp>
          <p:nvSpPr>
            <p:cNvPr id="35" name="Rectangle 1436">
              <a:extLst>
                <a:ext uri="{FF2B5EF4-FFF2-40B4-BE49-F238E27FC236}">
                  <a16:creationId xmlns:a16="http://schemas.microsoft.com/office/drawing/2014/main" id="{ABBCB9EA-3078-2CB8-520A-70B7975F18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553" y="2233021"/>
              <a:ext cx="4194645" cy="435314"/>
            </a:xfrm>
            <a:prstGeom prst="rect">
              <a:avLst/>
            </a:prstGeom>
          </p:spPr>
          <p:txBody>
            <a:bodyPr wrap="square" lIns="68580" tIns="34290" rIns="68580" bIns="34290" anchor="ctr">
              <a:spAutoFit/>
            </a:bodyPr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buFont typeface="Arial" pitchFamily="34" charset="0"/>
                <a:buNone/>
                <a:defRPr/>
              </a:pPr>
              <a:r>
                <a:rPr lang="en-US" sz="1000" b="1" kern="0">
                  <a:solidFill>
                    <a:srgbClr val="F17C3F"/>
                  </a:solidFill>
                  <a:latin typeface="Verdana"/>
                  <a:ea typeface="Verdana"/>
                  <a:cs typeface="Arial"/>
                  <a:sym typeface="Arial"/>
                </a:rPr>
                <a:t>ESTATUTO ADMINISTRATIVO</a:t>
              </a:r>
              <a:endParaRPr lang="es-ES">
                <a:latin typeface="Verdana"/>
                <a:ea typeface="Verdana"/>
                <a:cs typeface="Arial"/>
              </a:endParaRPr>
            </a:p>
          </p:txBody>
        </p:sp>
        <p:sp>
          <p:nvSpPr>
            <p:cNvPr id="36" name="Content Placeholder 2">
              <a:extLst>
                <a:ext uri="{FF2B5EF4-FFF2-40B4-BE49-F238E27FC236}">
                  <a16:creationId xmlns:a16="http://schemas.microsoft.com/office/drawing/2014/main" id="{7FFE5F58-C032-FF25-6DFA-7A58ED642C2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390680" y="2607737"/>
              <a:ext cx="4186387" cy="6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>
              <a:spAutoFit/>
            </a:bodyPr>
            <a:lstStyle>
              <a:defPPr rtl="0">
                <a:defRPr lang="es-ES"/>
              </a:defPPr>
              <a:lvl1pPr marL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just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es-CL" sz="800" kern="0">
                  <a:latin typeface="Verdana"/>
                  <a:ea typeface="Verdana"/>
                  <a:cs typeface="Arial"/>
                  <a:sym typeface="Arial"/>
                </a:rPr>
                <a:t>REGULACIÓN ADMINISTRATIVA DE LOS ACTOS DE LA ADMINISTRACIÓN DEL ESTADO</a:t>
              </a:r>
              <a:r>
                <a:rPr lang="en-US" altLang="es-CL" sz="800" kern="0">
                  <a:latin typeface="Verdana"/>
                  <a:ea typeface="Verdana"/>
                  <a:cs typeface="Arial"/>
                </a:rPr>
                <a:t>.</a:t>
              </a:r>
              <a:endParaRPr lang="es-ES" sz="800">
                <a:latin typeface="Verdana"/>
                <a:ea typeface="Verdana"/>
                <a:cs typeface="Calibri"/>
              </a:endParaRPr>
            </a:p>
          </p:txBody>
        </p:sp>
      </p:grpSp>
      <p:grpSp>
        <p:nvGrpSpPr>
          <p:cNvPr id="23" name="Group 73">
            <a:extLst>
              <a:ext uri="{FF2B5EF4-FFF2-40B4-BE49-F238E27FC236}">
                <a16:creationId xmlns:a16="http://schemas.microsoft.com/office/drawing/2014/main" id="{6C012A1F-44FB-EEC5-F474-D1E4858E4F71}"/>
              </a:ext>
            </a:extLst>
          </p:cNvPr>
          <p:cNvGrpSpPr>
            <a:grpSpLocks/>
          </p:cNvGrpSpPr>
          <p:nvPr/>
        </p:nvGrpSpPr>
        <p:grpSpPr bwMode="auto">
          <a:xfrm>
            <a:off x="366997" y="4141141"/>
            <a:ext cx="4384060" cy="527891"/>
            <a:chOff x="7138698" y="2944224"/>
            <a:chExt cx="4522833" cy="908235"/>
          </a:xfrm>
        </p:grpSpPr>
        <p:sp>
          <p:nvSpPr>
            <p:cNvPr id="33" name="Rectangle 1436">
              <a:extLst>
                <a:ext uri="{FF2B5EF4-FFF2-40B4-BE49-F238E27FC236}">
                  <a16:creationId xmlns:a16="http://schemas.microsoft.com/office/drawing/2014/main" id="{1CCBD939-AAA2-1B4E-1248-4181C38836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9856" y="2944224"/>
              <a:ext cx="4521675" cy="383908"/>
            </a:xfrm>
            <a:prstGeom prst="rect">
              <a:avLst/>
            </a:prstGeom>
          </p:spPr>
          <p:txBody>
            <a:bodyPr lIns="68580" tIns="34290" rIns="68580" bIns="34290" anchor="t">
              <a:spAutoFit/>
            </a:bodyPr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buFont typeface="Arial" pitchFamily="34" charset="0"/>
                <a:buNone/>
                <a:defRPr/>
              </a:pPr>
              <a:r>
                <a:rPr lang="en-US" sz="1000" b="1" kern="0">
                  <a:solidFill>
                    <a:srgbClr val="0095CD"/>
                  </a:solidFill>
                  <a:latin typeface="Verdana"/>
                  <a:ea typeface="Verdana"/>
                  <a:cs typeface="Arial"/>
                  <a:sym typeface="Arial"/>
                </a:rPr>
                <a:t>REGLAMENTO GENERAL DE CALIFICACIONES</a:t>
              </a:r>
              <a:endParaRPr lang="es-ES">
                <a:latin typeface="Verdana"/>
                <a:ea typeface="Verdana"/>
              </a:endParaRPr>
            </a:p>
          </p:txBody>
        </p:sp>
        <p:sp>
          <p:nvSpPr>
            <p:cNvPr id="34" name="Content Placeholder 2">
              <a:extLst>
                <a:ext uri="{FF2B5EF4-FFF2-40B4-BE49-F238E27FC236}">
                  <a16:creationId xmlns:a16="http://schemas.microsoft.com/office/drawing/2014/main" id="{40C5F436-A3C1-5B95-FEFF-EC5DFEA2AAE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138698" y="3309692"/>
              <a:ext cx="4202228" cy="542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 anchor="ctr">
              <a:spAutoFit/>
            </a:bodyPr>
            <a:lstStyle>
              <a:defPPr rtl="0">
                <a:defRPr lang="es-ES"/>
              </a:defPPr>
              <a:lvl1pPr marL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just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es-CL" sz="800" kern="0">
                  <a:latin typeface="Verdana"/>
                  <a:ea typeface="Verdana"/>
                  <a:cs typeface="Arial"/>
                  <a:sym typeface="Arial"/>
                </a:rPr>
                <a:t>PARA EL PERSONAL DE LA ADMINISTRACIÓN DEL ESTADO AFECTA AL ESTATUTO ADMINISTRATIVO</a:t>
              </a:r>
              <a:r>
                <a:rPr lang="en-US" altLang="es-CL" sz="800" kern="0">
                  <a:latin typeface="Verdana"/>
                  <a:ea typeface="Verdana"/>
                  <a:cs typeface="Arial"/>
                </a:rPr>
                <a:t>.</a:t>
              </a:r>
              <a:endParaRPr lang="es-ES" sz="800">
                <a:latin typeface="Verdana"/>
                <a:ea typeface="Verdana"/>
                <a:cs typeface="Calibri"/>
              </a:endParaRPr>
            </a:p>
          </p:txBody>
        </p:sp>
      </p:grpSp>
      <p:grpSp>
        <p:nvGrpSpPr>
          <p:cNvPr id="24" name="Group 76">
            <a:extLst>
              <a:ext uri="{FF2B5EF4-FFF2-40B4-BE49-F238E27FC236}">
                <a16:creationId xmlns:a16="http://schemas.microsoft.com/office/drawing/2014/main" id="{A3107BFB-82A2-B900-B785-C430DDEDFEB0}"/>
              </a:ext>
            </a:extLst>
          </p:cNvPr>
          <p:cNvGrpSpPr>
            <a:grpSpLocks/>
          </p:cNvGrpSpPr>
          <p:nvPr/>
        </p:nvGrpSpPr>
        <p:grpSpPr bwMode="auto">
          <a:xfrm>
            <a:off x="5189971" y="3586310"/>
            <a:ext cx="3525716" cy="535046"/>
            <a:chOff x="6847237" y="4610698"/>
            <a:chExt cx="4742067" cy="987841"/>
          </a:xfrm>
        </p:grpSpPr>
        <p:sp>
          <p:nvSpPr>
            <p:cNvPr id="31" name="Rectangle 1436">
              <a:extLst>
                <a:ext uri="{FF2B5EF4-FFF2-40B4-BE49-F238E27FC236}">
                  <a16:creationId xmlns:a16="http://schemas.microsoft.com/office/drawing/2014/main" id="{20D8A2BF-4F45-745B-B41F-A725E7CC7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4693" y="4610698"/>
              <a:ext cx="2691400" cy="411974"/>
            </a:xfrm>
            <a:prstGeom prst="rect">
              <a:avLst/>
            </a:prstGeom>
          </p:spPr>
          <p:txBody>
            <a:bodyPr lIns="68580" tIns="34290" rIns="68580" bIns="34290" anchor="t">
              <a:spAutoFit/>
            </a:bodyPr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buFont typeface="Arial" pitchFamily="34" charset="0"/>
                <a:buNone/>
                <a:defRPr/>
              </a:pPr>
              <a:r>
                <a:rPr lang="en-US" sz="1000" b="1" kern="0">
                  <a:solidFill>
                    <a:srgbClr val="814E7E"/>
                  </a:solidFill>
                  <a:latin typeface="Verdana"/>
                  <a:ea typeface="Verdana"/>
                  <a:cs typeface="Arial"/>
                  <a:sym typeface="Arial"/>
                </a:rPr>
                <a:t>DICTAMENES</a:t>
              </a:r>
              <a:endParaRPr lang="en-US" sz="1000" b="1" kern="0">
                <a:solidFill>
                  <a:srgbClr val="814E7E"/>
                </a:solidFill>
                <a:latin typeface="Verdana"/>
                <a:ea typeface="Verdana"/>
                <a:cs typeface="Arial"/>
              </a:endParaRPr>
            </a:p>
          </p:txBody>
        </p:sp>
        <p:sp>
          <p:nvSpPr>
            <p:cNvPr id="32" name="Content Placeholder 2">
              <a:extLst>
                <a:ext uri="{FF2B5EF4-FFF2-40B4-BE49-F238E27FC236}">
                  <a16:creationId xmlns:a16="http://schemas.microsoft.com/office/drawing/2014/main" id="{8537DBC7-3C0B-AAA1-F530-8850155D3FB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847237" y="5016093"/>
              <a:ext cx="4742067" cy="582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 anchor="ctr">
              <a:spAutoFit/>
            </a:bodyPr>
            <a:lstStyle>
              <a:defPPr rtl="0">
                <a:defRPr lang="es-ES"/>
              </a:defPPr>
              <a:lvl1pPr marL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r">
                <a:spcBef>
                  <a:spcPct val="0"/>
                </a:spcBef>
                <a:buNone/>
              </a:pPr>
              <a:r>
                <a:rPr lang="en-US" altLang="es-CL" sz="800" kern="0">
                  <a:latin typeface="Verdana"/>
                  <a:ea typeface="Verdana"/>
                  <a:cs typeface="Arial"/>
                </a:rPr>
                <a:t>JURISPRUDENCIA DE LA CONTRALORÍA GENERAL DE LA REPÚBLICA.</a:t>
              </a:r>
              <a:endParaRPr lang="es-ES" sz="800">
                <a:latin typeface="Verdana"/>
                <a:ea typeface="Verdana"/>
                <a:cs typeface="Calibri"/>
              </a:endParaRPr>
            </a:p>
          </p:txBody>
        </p:sp>
      </p:grpSp>
      <p:grpSp>
        <p:nvGrpSpPr>
          <p:cNvPr id="25" name="Group 76">
            <a:extLst>
              <a:ext uri="{FF2B5EF4-FFF2-40B4-BE49-F238E27FC236}">
                <a16:creationId xmlns:a16="http://schemas.microsoft.com/office/drawing/2014/main" id="{340983F0-9933-F88C-32FB-3E3BC2D2ABE9}"/>
              </a:ext>
            </a:extLst>
          </p:cNvPr>
          <p:cNvGrpSpPr>
            <a:grpSpLocks/>
          </p:cNvGrpSpPr>
          <p:nvPr/>
        </p:nvGrpSpPr>
        <p:grpSpPr bwMode="auto">
          <a:xfrm>
            <a:off x="4679829" y="4100610"/>
            <a:ext cx="4037791" cy="648814"/>
            <a:chOff x="5168720" y="5204751"/>
            <a:chExt cx="6392602" cy="1516413"/>
          </a:xfrm>
        </p:grpSpPr>
        <p:sp>
          <p:nvSpPr>
            <p:cNvPr id="29" name="Rectangle 1436">
              <a:extLst>
                <a:ext uri="{FF2B5EF4-FFF2-40B4-BE49-F238E27FC236}">
                  <a16:creationId xmlns:a16="http://schemas.microsoft.com/office/drawing/2014/main" id="{6665207A-9127-3DD3-1886-8043CDBBDA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8816" y="5204751"/>
              <a:ext cx="4722506" cy="529422"/>
            </a:xfrm>
            <a:prstGeom prst="rect">
              <a:avLst/>
            </a:prstGeom>
          </p:spPr>
          <p:txBody>
            <a:bodyPr wrap="square" lIns="68580" tIns="34290" rIns="68580" bIns="34290" anchor="t">
              <a:spAutoFit/>
            </a:bodyPr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buFont typeface="Arial" pitchFamily="34" charset="0"/>
                <a:buNone/>
                <a:defRPr/>
              </a:pPr>
              <a:r>
                <a:rPr lang="en-US" sz="1000" b="1" kern="0">
                  <a:solidFill>
                    <a:srgbClr val="FFFF00"/>
                  </a:solidFill>
                  <a:latin typeface="Verdana"/>
                  <a:ea typeface="Verdana"/>
                  <a:cs typeface="Arial"/>
                  <a:sym typeface="Arial"/>
                </a:rPr>
                <a:t>LINEAMIENTOS</a:t>
              </a:r>
              <a:endParaRPr lang="en-US" sz="1000" b="1" kern="0">
                <a:solidFill>
                  <a:srgbClr val="FFFF00"/>
                </a:solidFill>
                <a:latin typeface="Verdana"/>
                <a:ea typeface="Verdana"/>
                <a:cs typeface="Arial"/>
              </a:endParaRPr>
            </a:p>
          </p:txBody>
        </p:sp>
        <p:sp>
          <p:nvSpPr>
            <p:cNvPr id="30" name="Content Placeholder 2">
              <a:extLst>
                <a:ext uri="{FF2B5EF4-FFF2-40B4-BE49-F238E27FC236}">
                  <a16:creationId xmlns:a16="http://schemas.microsoft.com/office/drawing/2014/main" id="{A7308A54-840C-8A2E-282C-C3C82E84E2C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168720" y="5696107"/>
              <a:ext cx="6371886" cy="1025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 anchor="ctr">
              <a:spAutoFit/>
            </a:bodyPr>
            <a:lstStyle>
              <a:defPPr rtl="0">
                <a:defRPr lang="es-ES"/>
              </a:defPPr>
              <a:lvl1pPr marL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r">
                <a:spcBef>
                  <a:spcPct val="0"/>
                </a:spcBef>
                <a:buNone/>
              </a:pPr>
              <a:r>
                <a:rPr lang="en-US" altLang="es-CL" sz="800" kern="0">
                  <a:latin typeface="Verdana"/>
                  <a:ea typeface="Verdana"/>
                  <a:cs typeface="Arial"/>
                </a:rPr>
                <a:t>LINEAMIENTOS TÉCNICOS DEL SERVICIO CIVIL Y DE LA JUNTA NACIONAL DE JARDINES INFANTILES EN MATERIA DE GESTIÓN DEL DESEMPEÑO INDIVIDUAL.</a:t>
              </a:r>
              <a:endParaRPr lang="es-ES" sz="800">
                <a:latin typeface="Verdana"/>
                <a:ea typeface="Verdana"/>
                <a:cs typeface="Calibri"/>
              </a:endParaRPr>
            </a:p>
          </p:txBody>
        </p:sp>
      </p:grpSp>
      <p:grpSp>
        <p:nvGrpSpPr>
          <p:cNvPr id="26" name="Group 67">
            <a:extLst>
              <a:ext uri="{FF2B5EF4-FFF2-40B4-BE49-F238E27FC236}">
                <a16:creationId xmlns:a16="http://schemas.microsoft.com/office/drawing/2014/main" id="{6912A1AD-9A26-2C43-7660-B1625A2C84D7}"/>
              </a:ext>
            </a:extLst>
          </p:cNvPr>
          <p:cNvGrpSpPr>
            <a:grpSpLocks/>
          </p:cNvGrpSpPr>
          <p:nvPr/>
        </p:nvGrpSpPr>
        <p:grpSpPr bwMode="auto">
          <a:xfrm>
            <a:off x="366875" y="2970899"/>
            <a:ext cx="3888164" cy="569845"/>
            <a:chOff x="7386513" y="1247184"/>
            <a:chExt cx="4190556" cy="1270400"/>
          </a:xfrm>
        </p:grpSpPr>
        <p:sp>
          <p:nvSpPr>
            <p:cNvPr id="27" name="Rectangle 1436">
              <a:extLst>
                <a:ext uri="{FF2B5EF4-FFF2-40B4-BE49-F238E27FC236}">
                  <a16:creationId xmlns:a16="http://schemas.microsoft.com/office/drawing/2014/main" id="{7B120060-1549-8DB5-54F6-61091199F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6513" y="1247184"/>
              <a:ext cx="2690039" cy="497459"/>
            </a:xfrm>
            <a:prstGeom prst="rect">
              <a:avLst/>
            </a:prstGeom>
          </p:spPr>
          <p:txBody>
            <a:bodyPr lIns="68580" tIns="34290" rIns="68580" bIns="34290" anchor="t">
              <a:spAutoFit/>
            </a:bodyPr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buFont typeface="Arial" pitchFamily="34" charset="0"/>
                <a:buNone/>
                <a:defRPr/>
              </a:pPr>
              <a:r>
                <a:rPr lang="en-US" sz="1000" b="1" kern="0">
                  <a:solidFill>
                    <a:srgbClr val="7BB21B">
                      <a:lumMod val="75000"/>
                    </a:srgbClr>
                  </a:solidFill>
                  <a:latin typeface="Verdana"/>
                  <a:ea typeface="Verdana"/>
                  <a:cs typeface="Arial"/>
                  <a:sym typeface="Arial"/>
                </a:rPr>
                <a:t>LOCBGAE</a:t>
              </a:r>
            </a:p>
          </p:txBody>
        </p:sp>
        <p:sp>
          <p:nvSpPr>
            <p:cNvPr id="28" name="Content Placeholder 2">
              <a:extLst>
                <a:ext uri="{FF2B5EF4-FFF2-40B4-BE49-F238E27FC236}">
                  <a16:creationId xmlns:a16="http://schemas.microsoft.com/office/drawing/2014/main" id="{5132825C-3512-A3F0-FD28-A11F998F2EA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390681" y="1814280"/>
              <a:ext cx="4186388" cy="703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>
              <a:spAutoFit/>
            </a:bodyPr>
            <a:lstStyle>
              <a:defPPr rtl="0">
                <a:defRPr lang="es-ES"/>
              </a:defPPr>
              <a:lvl1pPr marL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just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es-CL" sz="800" kern="0">
                  <a:latin typeface="Verdana"/>
                  <a:ea typeface="Verdana"/>
                  <a:cs typeface="Arial"/>
                  <a:sym typeface="Arial"/>
                </a:rPr>
                <a:t>LEY ORGÁNICA CONSTITUCIONAL DE BASES GENERALES DE LA ADMINISTRACIÓN DEL ESTADO</a:t>
              </a:r>
              <a:r>
                <a:rPr lang="en-US" altLang="es-CL" sz="800" kern="0">
                  <a:latin typeface="Verdana"/>
                  <a:ea typeface="Verdana"/>
                  <a:cs typeface="Arial"/>
                </a:rPr>
                <a:t>,</a:t>
              </a:r>
            </a:p>
          </p:txBody>
        </p:sp>
      </p:grpSp>
      <p:sp>
        <p:nvSpPr>
          <p:cNvPr id="60" name="Google Shape;365;p18">
            <a:extLst>
              <a:ext uri="{FF2B5EF4-FFF2-40B4-BE49-F238E27FC236}">
                <a16:creationId xmlns:a16="http://schemas.microsoft.com/office/drawing/2014/main" id="{6D601149-4DBD-4E05-0BE3-545211B22798}"/>
              </a:ext>
            </a:extLst>
          </p:cNvPr>
          <p:cNvSpPr/>
          <p:nvPr/>
        </p:nvSpPr>
        <p:spPr>
          <a:xfrm>
            <a:off x="1114185" y="1261913"/>
            <a:ext cx="2432709" cy="442224"/>
          </a:xfrm>
          <a:custGeom>
            <a:avLst/>
            <a:gdLst/>
            <a:ahLst/>
            <a:cxnLst/>
            <a:rect l="l" t="t" r="r" b="b"/>
            <a:pathLst>
              <a:path w="626" h="173" extrusionOk="0">
                <a:moveTo>
                  <a:pt x="626" y="173"/>
                </a:moveTo>
                <a:cubicBezTo>
                  <a:pt x="43" y="173"/>
                  <a:pt x="43" y="173"/>
                  <a:pt x="43" y="173"/>
                </a:cubicBezTo>
                <a:cubicBezTo>
                  <a:pt x="19" y="173"/>
                  <a:pt x="0" y="154"/>
                  <a:pt x="0" y="130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20"/>
                  <a:pt x="19" y="0"/>
                  <a:pt x="43" y="0"/>
                </a:cubicBezTo>
                <a:cubicBezTo>
                  <a:pt x="626" y="0"/>
                  <a:pt x="626" y="0"/>
                  <a:pt x="626" y="0"/>
                </a:cubicBezTo>
              </a:path>
            </a:pathLst>
          </a:custGeom>
          <a:noFill/>
          <a:ln w="85725" cap="rnd" cmpd="sng">
            <a:solidFill>
              <a:srgbClr val="FF912B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sz="1600" kern="0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FBD0260C-8228-B057-E79F-6473461ED967}"/>
              </a:ext>
            </a:extLst>
          </p:cNvPr>
          <p:cNvSpPr/>
          <p:nvPr/>
        </p:nvSpPr>
        <p:spPr>
          <a:xfrm>
            <a:off x="1329220" y="1287906"/>
            <a:ext cx="1950823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kern="0">
                <a:solidFill>
                  <a:srgbClr val="7BB21B">
                    <a:lumMod val="50000"/>
                  </a:srgbClr>
                </a:solidFill>
                <a:latin typeface="Verdana"/>
                <a:ea typeface="Verdana"/>
                <a:cs typeface="Arial"/>
                <a:sym typeface="Arial"/>
              </a:rPr>
              <a:t>LEY 18575</a:t>
            </a:r>
            <a:endParaRPr lang="en-US" b="1" kern="0">
              <a:solidFill>
                <a:srgbClr val="7BB21B">
                  <a:lumMod val="50000"/>
                </a:srgbClr>
              </a:solidFill>
              <a:latin typeface="Verdana"/>
              <a:ea typeface="Verdana"/>
              <a:cs typeface="Arial"/>
            </a:endParaRPr>
          </a:p>
        </p:txBody>
      </p:sp>
      <p:cxnSp>
        <p:nvCxnSpPr>
          <p:cNvPr id="62" name="Google Shape;234;p18">
            <a:extLst>
              <a:ext uri="{FF2B5EF4-FFF2-40B4-BE49-F238E27FC236}">
                <a16:creationId xmlns:a16="http://schemas.microsoft.com/office/drawing/2014/main" id="{F8703172-27F4-77CF-FEF6-C2354057FF66}"/>
              </a:ext>
            </a:extLst>
          </p:cNvPr>
          <p:cNvCxnSpPr/>
          <p:nvPr/>
        </p:nvCxnSpPr>
        <p:spPr>
          <a:xfrm rot="10800000">
            <a:off x="5564188" y="2368998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63" name="Google Shape;235;p18">
            <a:extLst>
              <a:ext uri="{FF2B5EF4-FFF2-40B4-BE49-F238E27FC236}">
                <a16:creationId xmlns:a16="http://schemas.microsoft.com/office/drawing/2014/main" id="{53CD95CE-3D11-A2C5-54D2-A6314D5D838F}"/>
              </a:ext>
            </a:extLst>
          </p:cNvPr>
          <p:cNvCxnSpPr/>
          <p:nvPr/>
        </p:nvCxnSpPr>
        <p:spPr>
          <a:xfrm rot="10800000">
            <a:off x="5564188" y="239598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64" name="Google Shape;236;p18">
            <a:extLst>
              <a:ext uri="{FF2B5EF4-FFF2-40B4-BE49-F238E27FC236}">
                <a16:creationId xmlns:a16="http://schemas.microsoft.com/office/drawing/2014/main" id="{85AF67BB-6624-0FDF-E95D-CB8608357529}"/>
              </a:ext>
            </a:extLst>
          </p:cNvPr>
          <p:cNvCxnSpPr/>
          <p:nvPr/>
        </p:nvCxnSpPr>
        <p:spPr>
          <a:xfrm rot="10800000">
            <a:off x="5564188" y="2422973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65" name="Google Shape;237;p18">
            <a:extLst>
              <a:ext uri="{FF2B5EF4-FFF2-40B4-BE49-F238E27FC236}">
                <a16:creationId xmlns:a16="http://schemas.microsoft.com/office/drawing/2014/main" id="{5203E898-E0EB-B8A7-60B2-CC82A0367508}"/>
              </a:ext>
            </a:extLst>
          </p:cNvPr>
          <p:cNvCxnSpPr/>
          <p:nvPr/>
        </p:nvCxnSpPr>
        <p:spPr>
          <a:xfrm rot="10800000">
            <a:off x="5553407" y="244678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66" name="Google Shape;238;p18">
            <a:extLst>
              <a:ext uri="{FF2B5EF4-FFF2-40B4-BE49-F238E27FC236}">
                <a16:creationId xmlns:a16="http://schemas.microsoft.com/office/drawing/2014/main" id="{CD5A41EE-1584-412E-21F5-847ED003D2B3}"/>
              </a:ext>
            </a:extLst>
          </p:cNvPr>
          <p:cNvCxnSpPr/>
          <p:nvPr/>
        </p:nvCxnSpPr>
        <p:spPr>
          <a:xfrm rot="10800000">
            <a:off x="5542624" y="2473773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67" name="Google Shape;239;p18">
            <a:extLst>
              <a:ext uri="{FF2B5EF4-FFF2-40B4-BE49-F238E27FC236}">
                <a16:creationId xmlns:a16="http://schemas.microsoft.com/office/drawing/2014/main" id="{651FC659-600A-1A92-3D5D-E50BB6B51B54}"/>
              </a:ext>
            </a:extLst>
          </p:cNvPr>
          <p:cNvCxnSpPr/>
          <p:nvPr/>
        </p:nvCxnSpPr>
        <p:spPr>
          <a:xfrm rot="10800000">
            <a:off x="5542624" y="2502348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68" name="Google Shape;240;p18">
            <a:extLst>
              <a:ext uri="{FF2B5EF4-FFF2-40B4-BE49-F238E27FC236}">
                <a16:creationId xmlns:a16="http://schemas.microsoft.com/office/drawing/2014/main" id="{17C67296-091B-9543-50EA-5875440B621A}"/>
              </a:ext>
            </a:extLst>
          </p:cNvPr>
          <p:cNvCxnSpPr/>
          <p:nvPr/>
        </p:nvCxnSpPr>
        <p:spPr>
          <a:xfrm rot="10800000">
            <a:off x="5542624" y="252933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71" name="Google Shape;256;p18">
            <a:extLst>
              <a:ext uri="{FF2B5EF4-FFF2-40B4-BE49-F238E27FC236}">
                <a16:creationId xmlns:a16="http://schemas.microsoft.com/office/drawing/2014/main" id="{F4965525-0FB0-F8BE-BA37-931439B7DCA1}"/>
              </a:ext>
            </a:extLst>
          </p:cNvPr>
          <p:cNvCxnSpPr/>
          <p:nvPr/>
        </p:nvCxnSpPr>
        <p:spPr>
          <a:xfrm rot="10800000">
            <a:off x="5540407" y="1865461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72" name="Google Shape;257;p18">
            <a:extLst>
              <a:ext uri="{FF2B5EF4-FFF2-40B4-BE49-F238E27FC236}">
                <a16:creationId xmlns:a16="http://schemas.microsoft.com/office/drawing/2014/main" id="{3A701C6F-A1AF-1D09-6548-AF0E6EBA18A3}"/>
              </a:ext>
            </a:extLst>
          </p:cNvPr>
          <p:cNvCxnSpPr/>
          <p:nvPr/>
        </p:nvCxnSpPr>
        <p:spPr>
          <a:xfrm rot="10800000">
            <a:off x="5540407" y="1892448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73" name="Google Shape;258;p18">
            <a:extLst>
              <a:ext uri="{FF2B5EF4-FFF2-40B4-BE49-F238E27FC236}">
                <a16:creationId xmlns:a16="http://schemas.microsoft.com/office/drawing/2014/main" id="{EED488BF-2E30-25E5-4635-73C2CFADDBFF}"/>
              </a:ext>
            </a:extLst>
          </p:cNvPr>
          <p:cNvCxnSpPr/>
          <p:nvPr/>
        </p:nvCxnSpPr>
        <p:spPr>
          <a:xfrm rot="10800000">
            <a:off x="5540407" y="191943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74" name="Google Shape;259;p18">
            <a:extLst>
              <a:ext uri="{FF2B5EF4-FFF2-40B4-BE49-F238E27FC236}">
                <a16:creationId xmlns:a16="http://schemas.microsoft.com/office/drawing/2014/main" id="{F72AFC22-9A0E-EFE0-9814-124198CDA0DE}"/>
              </a:ext>
            </a:extLst>
          </p:cNvPr>
          <p:cNvCxnSpPr/>
          <p:nvPr/>
        </p:nvCxnSpPr>
        <p:spPr>
          <a:xfrm rot="10800000">
            <a:off x="5540407" y="1948011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75" name="Google Shape;260;p18">
            <a:extLst>
              <a:ext uri="{FF2B5EF4-FFF2-40B4-BE49-F238E27FC236}">
                <a16:creationId xmlns:a16="http://schemas.microsoft.com/office/drawing/2014/main" id="{3CDE5990-60AF-A7CB-0515-CA080A782825}"/>
              </a:ext>
            </a:extLst>
          </p:cNvPr>
          <p:cNvCxnSpPr/>
          <p:nvPr/>
        </p:nvCxnSpPr>
        <p:spPr>
          <a:xfrm rot="10800000">
            <a:off x="5540407" y="1974999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76" name="Google Shape;261;p18">
            <a:extLst>
              <a:ext uri="{FF2B5EF4-FFF2-40B4-BE49-F238E27FC236}">
                <a16:creationId xmlns:a16="http://schemas.microsoft.com/office/drawing/2014/main" id="{753FEF06-202C-45E0-7798-D93809D1E2A7}"/>
              </a:ext>
            </a:extLst>
          </p:cNvPr>
          <p:cNvCxnSpPr/>
          <p:nvPr/>
        </p:nvCxnSpPr>
        <p:spPr>
          <a:xfrm rot="10800000">
            <a:off x="5540407" y="200198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77" name="Google Shape;262;p18">
            <a:extLst>
              <a:ext uri="{FF2B5EF4-FFF2-40B4-BE49-F238E27FC236}">
                <a16:creationId xmlns:a16="http://schemas.microsoft.com/office/drawing/2014/main" id="{A4707E06-411D-C32E-97D6-D8D454C5D0DB}"/>
              </a:ext>
            </a:extLst>
          </p:cNvPr>
          <p:cNvCxnSpPr/>
          <p:nvPr/>
        </p:nvCxnSpPr>
        <p:spPr>
          <a:xfrm rot="10800000">
            <a:off x="5540407" y="2030561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78" name="Google Shape;263;p18">
            <a:extLst>
              <a:ext uri="{FF2B5EF4-FFF2-40B4-BE49-F238E27FC236}">
                <a16:creationId xmlns:a16="http://schemas.microsoft.com/office/drawing/2014/main" id="{9F6D59B9-2592-62CA-8DAE-7EE53E95E386}"/>
              </a:ext>
            </a:extLst>
          </p:cNvPr>
          <p:cNvCxnSpPr/>
          <p:nvPr/>
        </p:nvCxnSpPr>
        <p:spPr>
          <a:xfrm rot="10800000">
            <a:off x="5540407" y="2057548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79" name="Google Shape;264;p18">
            <a:extLst>
              <a:ext uri="{FF2B5EF4-FFF2-40B4-BE49-F238E27FC236}">
                <a16:creationId xmlns:a16="http://schemas.microsoft.com/office/drawing/2014/main" id="{51CB6730-C156-B3EB-9FF4-7ED1C0FB2C6A}"/>
              </a:ext>
            </a:extLst>
          </p:cNvPr>
          <p:cNvCxnSpPr/>
          <p:nvPr/>
        </p:nvCxnSpPr>
        <p:spPr>
          <a:xfrm rot="10800000">
            <a:off x="5540407" y="2081361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80" name="Google Shape;265;p18">
            <a:extLst>
              <a:ext uri="{FF2B5EF4-FFF2-40B4-BE49-F238E27FC236}">
                <a16:creationId xmlns:a16="http://schemas.microsoft.com/office/drawing/2014/main" id="{4D02F2FE-1481-3612-611B-803F07A8D179}"/>
              </a:ext>
            </a:extLst>
          </p:cNvPr>
          <p:cNvCxnSpPr/>
          <p:nvPr/>
        </p:nvCxnSpPr>
        <p:spPr>
          <a:xfrm rot="10800000">
            <a:off x="5540407" y="2108348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81" name="Google Shape;266;p18">
            <a:extLst>
              <a:ext uri="{FF2B5EF4-FFF2-40B4-BE49-F238E27FC236}">
                <a16:creationId xmlns:a16="http://schemas.microsoft.com/office/drawing/2014/main" id="{49E3E927-05AE-F0EE-901C-66597C88DC83}"/>
              </a:ext>
            </a:extLst>
          </p:cNvPr>
          <p:cNvCxnSpPr/>
          <p:nvPr/>
        </p:nvCxnSpPr>
        <p:spPr>
          <a:xfrm rot="10800000">
            <a:off x="5540407" y="2135337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82" name="Google Shape;267;p18">
            <a:extLst>
              <a:ext uri="{FF2B5EF4-FFF2-40B4-BE49-F238E27FC236}">
                <a16:creationId xmlns:a16="http://schemas.microsoft.com/office/drawing/2014/main" id="{70325521-0B25-436F-E7AA-8B5B5A7A1147}"/>
              </a:ext>
            </a:extLst>
          </p:cNvPr>
          <p:cNvCxnSpPr/>
          <p:nvPr/>
        </p:nvCxnSpPr>
        <p:spPr>
          <a:xfrm rot="10800000">
            <a:off x="5540407" y="2163912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83" name="Google Shape;268;p18">
            <a:extLst>
              <a:ext uri="{FF2B5EF4-FFF2-40B4-BE49-F238E27FC236}">
                <a16:creationId xmlns:a16="http://schemas.microsoft.com/office/drawing/2014/main" id="{3F73734F-9063-2447-F398-E912D7D90048}"/>
              </a:ext>
            </a:extLst>
          </p:cNvPr>
          <p:cNvCxnSpPr/>
          <p:nvPr/>
        </p:nvCxnSpPr>
        <p:spPr>
          <a:xfrm rot="10800000">
            <a:off x="5540407" y="2190898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84" name="Google Shape;269;p18">
            <a:extLst>
              <a:ext uri="{FF2B5EF4-FFF2-40B4-BE49-F238E27FC236}">
                <a16:creationId xmlns:a16="http://schemas.microsoft.com/office/drawing/2014/main" id="{353879B0-ACB5-E2D2-1AA0-2FB46A722567}"/>
              </a:ext>
            </a:extLst>
          </p:cNvPr>
          <p:cNvCxnSpPr/>
          <p:nvPr/>
        </p:nvCxnSpPr>
        <p:spPr>
          <a:xfrm rot="10800000">
            <a:off x="5540407" y="221788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85" name="Google Shape;270;p18">
            <a:extLst>
              <a:ext uri="{FF2B5EF4-FFF2-40B4-BE49-F238E27FC236}">
                <a16:creationId xmlns:a16="http://schemas.microsoft.com/office/drawing/2014/main" id="{BFBE1A5C-85BF-C652-20A2-A263A99B6623}"/>
              </a:ext>
            </a:extLst>
          </p:cNvPr>
          <p:cNvCxnSpPr/>
          <p:nvPr/>
        </p:nvCxnSpPr>
        <p:spPr>
          <a:xfrm rot="10800000">
            <a:off x="5540407" y="2246461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92" name="Google Shape;277;p18">
            <a:extLst>
              <a:ext uri="{FF2B5EF4-FFF2-40B4-BE49-F238E27FC236}">
                <a16:creationId xmlns:a16="http://schemas.microsoft.com/office/drawing/2014/main" id="{209632EC-2E04-56AA-CE1B-3AE319483CCB}"/>
              </a:ext>
            </a:extLst>
          </p:cNvPr>
          <p:cNvSpPr/>
          <p:nvPr/>
        </p:nvSpPr>
        <p:spPr>
          <a:xfrm>
            <a:off x="5513419" y="1809569"/>
            <a:ext cx="2432709" cy="448244"/>
          </a:xfrm>
          <a:custGeom>
            <a:avLst/>
            <a:gdLst/>
            <a:ahLst/>
            <a:cxnLst/>
            <a:rect l="l" t="t" r="r" b="b"/>
            <a:pathLst>
              <a:path w="626" h="172" extrusionOk="0">
                <a:moveTo>
                  <a:pt x="626" y="172"/>
                </a:moveTo>
                <a:cubicBezTo>
                  <a:pt x="43" y="172"/>
                  <a:pt x="43" y="172"/>
                  <a:pt x="43" y="172"/>
                </a:cubicBezTo>
                <a:cubicBezTo>
                  <a:pt x="19" y="172"/>
                  <a:pt x="0" y="153"/>
                  <a:pt x="0" y="130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9"/>
                  <a:pt x="19" y="0"/>
                  <a:pt x="43" y="0"/>
                </a:cubicBezTo>
                <a:cubicBezTo>
                  <a:pt x="626" y="0"/>
                  <a:pt x="626" y="0"/>
                  <a:pt x="626" y="0"/>
                </a:cubicBezTo>
              </a:path>
            </a:pathLst>
          </a:custGeom>
          <a:noFill/>
          <a:ln w="85725" cap="rnd" cmpd="sng">
            <a:solidFill>
              <a:srgbClr val="34B2E3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sz="1600" kern="0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cxnSp>
        <p:nvCxnSpPr>
          <p:cNvPr id="93" name="Google Shape;278;p18">
            <a:extLst>
              <a:ext uri="{FF2B5EF4-FFF2-40B4-BE49-F238E27FC236}">
                <a16:creationId xmlns:a16="http://schemas.microsoft.com/office/drawing/2014/main" id="{4D41398F-1F2F-902A-65ED-406DFCFE79E4}"/>
              </a:ext>
            </a:extLst>
          </p:cNvPr>
          <p:cNvCxnSpPr/>
          <p:nvPr/>
        </p:nvCxnSpPr>
        <p:spPr>
          <a:xfrm rot="10800000">
            <a:off x="5532348" y="129722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4" name="Google Shape;279;p18">
            <a:extLst>
              <a:ext uri="{FF2B5EF4-FFF2-40B4-BE49-F238E27FC236}">
                <a16:creationId xmlns:a16="http://schemas.microsoft.com/office/drawing/2014/main" id="{9041D9EF-21E0-3193-9AA8-98C27655B7CC}"/>
              </a:ext>
            </a:extLst>
          </p:cNvPr>
          <p:cNvCxnSpPr/>
          <p:nvPr/>
        </p:nvCxnSpPr>
        <p:spPr>
          <a:xfrm rot="10800000">
            <a:off x="5532348" y="1324214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5" name="Google Shape;280;p18">
            <a:extLst>
              <a:ext uri="{FF2B5EF4-FFF2-40B4-BE49-F238E27FC236}">
                <a16:creationId xmlns:a16="http://schemas.microsoft.com/office/drawing/2014/main" id="{546D67DC-614A-9CF6-619A-AC1296D28579}"/>
              </a:ext>
            </a:extLst>
          </p:cNvPr>
          <p:cNvCxnSpPr/>
          <p:nvPr/>
        </p:nvCxnSpPr>
        <p:spPr>
          <a:xfrm rot="10800000">
            <a:off x="5532348" y="1351201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6" name="Google Shape;281;p18">
            <a:extLst>
              <a:ext uri="{FF2B5EF4-FFF2-40B4-BE49-F238E27FC236}">
                <a16:creationId xmlns:a16="http://schemas.microsoft.com/office/drawing/2014/main" id="{C9542432-F5DF-BCD7-3422-2F438378E80E}"/>
              </a:ext>
            </a:extLst>
          </p:cNvPr>
          <p:cNvCxnSpPr/>
          <p:nvPr/>
        </p:nvCxnSpPr>
        <p:spPr>
          <a:xfrm rot="10800000">
            <a:off x="5532348" y="137977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7" name="Google Shape;282;p18">
            <a:extLst>
              <a:ext uri="{FF2B5EF4-FFF2-40B4-BE49-F238E27FC236}">
                <a16:creationId xmlns:a16="http://schemas.microsoft.com/office/drawing/2014/main" id="{2C806AAD-F08C-8621-5203-62127CE65187}"/>
              </a:ext>
            </a:extLst>
          </p:cNvPr>
          <p:cNvCxnSpPr/>
          <p:nvPr/>
        </p:nvCxnSpPr>
        <p:spPr>
          <a:xfrm rot="10800000">
            <a:off x="5532348" y="1406764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8" name="Google Shape;283;p18">
            <a:extLst>
              <a:ext uri="{FF2B5EF4-FFF2-40B4-BE49-F238E27FC236}">
                <a16:creationId xmlns:a16="http://schemas.microsoft.com/office/drawing/2014/main" id="{27AF3623-159B-E851-ECDE-965D31BB699E}"/>
              </a:ext>
            </a:extLst>
          </p:cNvPr>
          <p:cNvCxnSpPr/>
          <p:nvPr/>
        </p:nvCxnSpPr>
        <p:spPr>
          <a:xfrm rot="10800000">
            <a:off x="5532348" y="1433751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9" name="Google Shape;284;p18">
            <a:extLst>
              <a:ext uri="{FF2B5EF4-FFF2-40B4-BE49-F238E27FC236}">
                <a16:creationId xmlns:a16="http://schemas.microsoft.com/office/drawing/2014/main" id="{1BAC5A55-4A08-8B0C-9E35-A665FC3499B2}"/>
              </a:ext>
            </a:extLst>
          </p:cNvPr>
          <p:cNvCxnSpPr/>
          <p:nvPr/>
        </p:nvCxnSpPr>
        <p:spPr>
          <a:xfrm rot="10800000">
            <a:off x="5532348" y="146232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0" name="Google Shape;285;p18">
            <a:extLst>
              <a:ext uri="{FF2B5EF4-FFF2-40B4-BE49-F238E27FC236}">
                <a16:creationId xmlns:a16="http://schemas.microsoft.com/office/drawing/2014/main" id="{1872D1E1-6294-1FA7-6A87-467AA2653528}"/>
              </a:ext>
            </a:extLst>
          </p:cNvPr>
          <p:cNvCxnSpPr/>
          <p:nvPr/>
        </p:nvCxnSpPr>
        <p:spPr>
          <a:xfrm rot="10800000">
            <a:off x="5532348" y="1489314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1" name="Google Shape;286;p18">
            <a:extLst>
              <a:ext uri="{FF2B5EF4-FFF2-40B4-BE49-F238E27FC236}">
                <a16:creationId xmlns:a16="http://schemas.microsoft.com/office/drawing/2014/main" id="{3539AFEF-FB80-199D-CF80-8AE29AF9636A}"/>
              </a:ext>
            </a:extLst>
          </p:cNvPr>
          <p:cNvCxnSpPr/>
          <p:nvPr/>
        </p:nvCxnSpPr>
        <p:spPr>
          <a:xfrm rot="10800000">
            <a:off x="5532348" y="1516302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2" name="Google Shape;287;p18">
            <a:extLst>
              <a:ext uri="{FF2B5EF4-FFF2-40B4-BE49-F238E27FC236}">
                <a16:creationId xmlns:a16="http://schemas.microsoft.com/office/drawing/2014/main" id="{90DCAB77-B96D-577C-99E2-96A83A38BF2F}"/>
              </a:ext>
            </a:extLst>
          </p:cNvPr>
          <p:cNvCxnSpPr/>
          <p:nvPr/>
        </p:nvCxnSpPr>
        <p:spPr>
          <a:xfrm rot="10800000">
            <a:off x="5532348" y="1544877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3" name="Google Shape;288;p18">
            <a:extLst>
              <a:ext uri="{FF2B5EF4-FFF2-40B4-BE49-F238E27FC236}">
                <a16:creationId xmlns:a16="http://schemas.microsoft.com/office/drawing/2014/main" id="{E80FFAB9-802E-E82C-C022-248D80B67042}"/>
              </a:ext>
            </a:extLst>
          </p:cNvPr>
          <p:cNvCxnSpPr/>
          <p:nvPr/>
        </p:nvCxnSpPr>
        <p:spPr>
          <a:xfrm rot="10800000">
            <a:off x="5532348" y="1571864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4" name="Google Shape;289;p18">
            <a:extLst>
              <a:ext uri="{FF2B5EF4-FFF2-40B4-BE49-F238E27FC236}">
                <a16:creationId xmlns:a16="http://schemas.microsoft.com/office/drawing/2014/main" id="{D4D8044D-05EE-10B0-1F23-3766DD029FB1}"/>
              </a:ext>
            </a:extLst>
          </p:cNvPr>
          <p:cNvCxnSpPr/>
          <p:nvPr/>
        </p:nvCxnSpPr>
        <p:spPr>
          <a:xfrm rot="10800000">
            <a:off x="5532348" y="1598851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5" name="Google Shape;290;p18">
            <a:extLst>
              <a:ext uri="{FF2B5EF4-FFF2-40B4-BE49-F238E27FC236}">
                <a16:creationId xmlns:a16="http://schemas.microsoft.com/office/drawing/2014/main" id="{E5245F6D-D02A-78C3-7904-79DDCF266F7F}"/>
              </a:ext>
            </a:extLst>
          </p:cNvPr>
          <p:cNvCxnSpPr/>
          <p:nvPr/>
        </p:nvCxnSpPr>
        <p:spPr>
          <a:xfrm rot="10800000">
            <a:off x="5532348" y="162742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6" name="Google Shape;291;p18">
            <a:extLst>
              <a:ext uri="{FF2B5EF4-FFF2-40B4-BE49-F238E27FC236}">
                <a16:creationId xmlns:a16="http://schemas.microsoft.com/office/drawing/2014/main" id="{9986599A-25CA-C5DC-DE7F-D05313F92CF8}"/>
              </a:ext>
            </a:extLst>
          </p:cNvPr>
          <p:cNvCxnSpPr/>
          <p:nvPr/>
        </p:nvCxnSpPr>
        <p:spPr>
          <a:xfrm rot="10800000">
            <a:off x="5532348" y="1649651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07" name="Google Shape;292;p18">
            <a:extLst>
              <a:ext uri="{FF2B5EF4-FFF2-40B4-BE49-F238E27FC236}">
                <a16:creationId xmlns:a16="http://schemas.microsoft.com/office/drawing/2014/main" id="{6550EE68-D3AB-1FD0-A2DF-5C7C726ADE86}"/>
              </a:ext>
            </a:extLst>
          </p:cNvPr>
          <p:cNvCxnSpPr/>
          <p:nvPr/>
        </p:nvCxnSpPr>
        <p:spPr>
          <a:xfrm rot="10800000">
            <a:off x="5532348" y="167822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6" name="Google Shape;299;p18">
            <a:extLst>
              <a:ext uri="{FF2B5EF4-FFF2-40B4-BE49-F238E27FC236}">
                <a16:creationId xmlns:a16="http://schemas.microsoft.com/office/drawing/2014/main" id="{96B0E187-642F-930F-9A3F-256EA79530C6}"/>
              </a:ext>
            </a:extLst>
          </p:cNvPr>
          <p:cNvSpPr/>
          <p:nvPr/>
        </p:nvSpPr>
        <p:spPr>
          <a:xfrm>
            <a:off x="5526928" y="1241334"/>
            <a:ext cx="2427946" cy="494551"/>
          </a:xfrm>
          <a:custGeom>
            <a:avLst/>
            <a:gdLst/>
            <a:ahLst/>
            <a:cxnLst/>
            <a:rect l="l" t="t" r="r" b="b"/>
            <a:pathLst>
              <a:path w="625" h="173" extrusionOk="0">
                <a:moveTo>
                  <a:pt x="625" y="173"/>
                </a:moveTo>
                <a:cubicBezTo>
                  <a:pt x="42" y="173"/>
                  <a:pt x="42" y="173"/>
                  <a:pt x="42" y="173"/>
                </a:cubicBezTo>
                <a:cubicBezTo>
                  <a:pt x="19" y="173"/>
                  <a:pt x="0" y="154"/>
                  <a:pt x="0" y="130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19"/>
                  <a:pt x="19" y="0"/>
                  <a:pt x="42" y="0"/>
                </a:cubicBezTo>
                <a:cubicBezTo>
                  <a:pt x="625" y="0"/>
                  <a:pt x="625" y="0"/>
                  <a:pt x="625" y="0"/>
                </a:cubicBezTo>
              </a:path>
            </a:pathLst>
          </a:custGeom>
          <a:noFill/>
          <a:ln w="85725" cap="rnd" cmpd="sng">
            <a:solidFill>
              <a:srgbClr val="64D1DA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sz="1600" kern="0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cxnSp>
        <p:nvCxnSpPr>
          <p:cNvPr id="117" name="Google Shape;300;p18">
            <a:extLst>
              <a:ext uri="{FF2B5EF4-FFF2-40B4-BE49-F238E27FC236}">
                <a16:creationId xmlns:a16="http://schemas.microsoft.com/office/drawing/2014/main" id="{312316CC-C987-3043-2FE6-7F5D3FC2D673}"/>
              </a:ext>
            </a:extLst>
          </p:cNvPr>
          <p:cNvCxnSpPr/>
          <p:nvPr/>
        </p:nvCxnSpPr>
        <p:spPr>
          <a:xfrm rot="10800000">
            <a:off x="1181998" y="238957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18" name="Google Shape;301;p18">
            <a:extLst>
              <a:ext uri="{FF2B5EF4-FFF2-40B4-BE49-F238E27FC236}">
                <a16:creationId xmlns:a16="http://schemas.microsoft.com/office/drawing/2014/main" id="{2CB2A072-60D1-3B5F-B7F5-B9997DDE5481}"/>
              </a:ext>
            </a:extLst>
          </p:cNvPr>
          <p:cNvCxnSpPr/>
          <p:nvPr/>
        </p:nvCxnSpPr>
        <p:spPr>
          <a:xfrm rot="10800000">
            <a:off x="1181998" y="2416564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19" name="Google Shape;302;p18">
            <a:extLst>
              <a:ext uri="{FF2B5EF4-FFF2-40B4-BE49-F238E27FC236}">
                <a16:creationId xmlns:a16="http://schemas.microsoft.com/office/drawing/2014/main" id="{6BBC36BE-6BBA-CB4F-ED93-85FE40203597}"/>
              </a:ext>
            </a:extLst>
          </p:cNvPr>
          <p:cNvCxnSpPr/>
          <p:nvPr/>
        </p:nvCxnSpPr>
        <p:spPr>
          <a:xfrm rot="10800000">
            <a:off x="1181998" y="2445139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0" name="Google Shape;303;p18">
            <a:extLst>
              <a:ext uri="{FF2B5EF4-FFF2-40B4-BE49-F238E27FC236}">
                <a16:creationId xmlns:a16="http://schemas.microsoft.com/office/drawing/2014/main" id="{2C47625B-F501-D2CD-8AB6-010623485C43}"/>
              </a:ext>
            </a:extLst>
          </p:cNvPr>
          <p:cNvCxnSpPr/>
          <p:nvPr/>
        </p:nvCxnSpPr>
        <p:spPr>
          <a:xfrm rot="10800000">
            <a:off x="1181998" y="247212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1" name="Google Shape;304;p18">
            <a:extLst>
              <a:ext uri="{FF2B5EF4-FFF2-40B4-BE49-F238E27FC236}">
                <a16:creationId xmlns:a16="http://schemas.microsoft.com/office/drawing/2014/main" id="{4F43CAEB-E1FA-C71A-7FBB-DAE965C91099}"/>
              </a:ext>
            </a:extLst>
          </p:cNvPr>
          <p:cNvCxnSpPr/>
          <p:nvPr/>
        </p:nvCxnSpPr>
        <p:spPr>
          <a:xfrm rot="10800000">
            <a:off x="1181998" y="2499113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2" name="Google Shape;305;p18">
            <a:extLst>
              <a:ext uri="{FF2B5EF4-FFF2-40B4-BE49-F238E27FC236}">
                <a16:creationId xmlns:a16="http://schemas.microsoft.com/office/drawing/2014/main" id="{4D214B71-161F-EE13-3E9F-B5C2A9617DC8}"/>
              </a:ext>
            </a:extLst>
          </p:cNvPr>
          <p:cNvCxnSpPr/>
          <p:nvPr/>
        </p:nvCxnSpPr>
        <p:spPr>
          <a:xfrm rot="10800000">
            <a:off x="1181998" y="2526102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3" name="Google Shape;306;p18">
            <a:extLst>
              <a:ext uri="{FF2B5EF4-FFF2-40B4-BE49-F238E27FC236}">
                <a16:creationId xmlns:a16="http://schemas.microsoft.com/office/drawing/2014/main" id="{C0734035-BA07-1E35-7201-676C3EFDC077}"/>
              </a:ext>
            </a:extLst>
          </p:cNvPr>
          <p:cNvCxnSpPr/>
          <p:nvPr/>
        </p:nvCxnSpPr>
        <p:spPr>
          <a:xfrm rot="10800000">
            <a:off x="1181998" y="2554677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4" name="Google Shape;307;p18">
            <a:extLst>
              <a:ext uri="{FF2B5EF4-FFF2-40B4-BE49-F238E27FC236}">
                <a16:creationId xmlns:a16="http://schemas.microsoft.com/office/drawing/2014/main" id="{4BBC3D64-4C91-AAAD-B39A-BE224487EFF2}"/>
              </a:ext>
            </a:extLst>
          </p:cNvPr>
          <p:cNvCxnSpPr/>
          <p:nvPr/>
        </p:nvCxnSpPr>
        <p:spPr>
          <a:xfrm rot="10800000">
            <a:off x="1181998" y="2581664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5" name="Google Shape;308;p18">
            <a:extLst>
              <a:ext uri="{FF2B5EF4-FFF2-40B4-BE49-F238E27FC236}">
                <a16:creationId xmlns:a16="http://schemas.microsoft.com/office/drawing/2014/main" id="{F6E93EBA-5D70-A5ED-EF3F-6D8CCCC11216}"/>
              </a:ext>
            </a:extLst>
          </p:cNvPr>
          <p:cNvCxnSpPr/>
          <p:nvPr/>
        </p:nvCxnSpPr>
        <p:spPr>
          <a:xfrm rot="10800000">
            <a:off x="1181998" y="2608651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6" name="Google Shape;309;p18">
            <a:extLst>
              <a:ext uri="{FF2B5EF4-FFF2-40B4-BE49-F238E27FC236}">
                <a16:creationId xmlns:a16="http://schemas.microsoft.com/office/drawing/2014/main" id="{59B9AEC2-275A-29D5-B9EA-9F3CBFEEF360}"/>
              </a:ext>
            </a:extLst>
          </p:cNvPr>
          <p:cNvCxnSpPr/>
          <p:nvPr/>
        </p:nvCxnSpPr>
        <p:spPr>
          <a:xfrm rot="10800000">
            <a:off x="1181998" y="263722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7" name="Google Shape;310;p18">
            <a:extLst>
              <a:ext uri="{FF2B5EF4-FFF2-40B4-BE49-F238E27FC236}">
                <a16:creationId xmlns:a16="http://schemas.microsoft.com/office/drawing/2014/main" id="{C6A154C0-A5EE-7740-4047-6423629D7D30}"/>
              </a:ext>
            </a:extLst>
          </p:cNvPr>
          <p:cNvCxnSpPr/>
          <p:nvPr/>
        </p:nvCxnSpPr>
        <p:spPr>
          <a:xfrm rot="10800000">
            <a:off x="1181998" y="2664213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8" name="Google Shape;311;p18">
            <a:extLst>
              <a:ext uri="{FF2B5EF4-FFF2-40B4-BE49-F238E27FC236}">
                <a16:creationId xmlns:a16="http://schemas.microsoft.com/office/drawing/2014/main" id="{1CBB4500-4977-1EDA-E749-56F5CE19E6AF}"/>
              </a:ext>
            </a:extLst>
          </p:cNvPr>
          <p:cNvCxnSpPr/>
          <p:nvPr/>
        </p:nvCxnSpPr>
        <p:spPr>
          <a:xfrm rot="10800000">
            <a:off x="1181998" y="2691202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29" name="Google Shape;312;p18">
            <a:extLst>
              <a:ext uri="{FF2B5EF4-FFF2-40B4-BE49-F238E27FC236}">
                <a16:creationId xmlns:a16="http://schemas.microsoft.com/office/drawing/2014/main" id="{278176E4-F282-823C-43F8-FCF5D7871E53}"/>
              </a:ext>
            </a:extLst>
          </p:cNvPr>
          <p:cNvCxnSpPr/>
          <p:nvPr/>
        </p:nvCxnSpPr>
        <p:spPr>
          <a:xfrm rot="10800000">
            <a:off x="1181998" y="2719777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30" name="Google Shape;313;p18">
            <a:extLst>
              <a:ext uri="{FF2B5EF4-FFF2-40B4-BE49-F238E27FC236}">
                <a16:creationId xmlns:a16="http://schemas.microsoft.com/office/drawing/2014/main" id="{ECA097CF-BE9C-41A4-7B4A-8453DE7CD57F}"/>
              </a:ext>
            </a:extLst>
          </p:cNvPr>
          <p:cNvCxnSpPr/>
          <p:nvPr/>
        </p:nvCxnSpPr>
        <p:spPr>
          <a:xfrm rot="10800000">
            <a:off x="1181998" y="2746763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31" name="Google Shape;314;p18">
            <a:extLst>
              <a:ext uri="{FF2B5EF4-FFF2-40B4-BE49-F238E27FC236}">
                <a16:creationId xmlns:a16="http://schemas.microsoft.com/office/drawing/2014/main" id="{7B1D43C6-CA64-1469-7CE4-7C7AB3235548}"/>
              </a:ext>
            </a:extLst>
          </p:cNvPr>
          <p:cNvCxnSpPr/>
          <p:nvPr/>
        </p:nvCxnSpPr>
        <p:spPr>
          <a:xfrm rot="10800000">
            <a:off x="1181998" y="2773751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32" name="Google Shape;315;p18">
            <a:extLst>
              <a:ext uri="{FF2B5EF4-FFF2-40B4-BE49-F238E27FC236}">
                <a16:creationId xmlns:a16="http://schemas.microsoft.com/office/drawing/2014/main" id="{919D380F-CA3B-CD0B-69DC-F0A4445FB4BD}"/>
              </a:ext>
            </a:extLst>
          </p:cNvPr>
          <p:cNvCxnSpPr/>
          <p:nvPr/>
        </p:nvCxnSpPr>
        <p:spPr>
          <a:xfrm rot="10800000">
            <a:off x="1181998" y="280232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38" name="Google Shape;321;p18">
            <a:extLst>
              <a:ext uri="{FF2B5EF4-FFF2-40B4-BE49-F238E27FC236}">
                <a16:creationId xmlns:a16="http://schemas.microsoft.com/office/drawing/2014/main" id="{FF2D2EB8-C543-AB3E-742B-F3EBB4001C73}"/>
              </a:ext>
            </a:extLst>
          </p:cNvPr>
          <p:cNvSpPr/>
          <p:nvPr/>
        </p:nvSpPr>
        <p:spPr>
          <a:xfrm>
            <a:off x="1144228" y="2312118"/>
            <a:ext cx="2411143" cy="496139"/>
          </a:xfrm>
          <a:custGeom>
            <a:avLst/>
            <a:gdLst/>
            <a:ahLst/>
            <a:cxnLst/>
            <a:rect l="l" t="t" r="r" b="b"/>
            <a:pathLst>
              <a:path w="626" h="173" extrusionOk="0">
                <a:moveTo>
                  <a:pt x="626" y="173"/>
                </a:moveTo>
                <a:cubicBezTo>
                  <a:pt x="43" y="173"/>
                  <a:pt x="43" y="173"/>
                  <a:pt x="43" y="173"/>
                </a:cubicBezTo>
                <a:cubicBezTo>
                  <a:pt x="19" y="173"/>
                  <a:pt x="0" y="154"/>
                  <a:pt x="0" y="130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19"/>
                  <a:pt x="19" y="0"/>
                  <a:pt x="43" y="0"/>
                </a:cubicBezTo>
                <a:cubicBezTo>
                  <a:pt x="626" y="0"/>
                  <a:pt x="626" y="0"/>
                  <a:pt x="626" y="0"/>
                </a:cubicBezTo>
              </a:path>
            </a:pathLst>
          </a:custGeom>
          <a:noFill/>
          <a:ln w="85725" cap="rnd" cmpd="sng">
            <a:solidFill>
              <a:srgbClr val="8C103D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sz="1600" kern="0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53" name="Rectángulo 152">
            <a:extLst>
              <a:ext uri="{FF2B5EF4-FFF2-40B4-BE49-F238E27FC236}">
                <a16:creationId xmlns:a16="http://schemas.microsoft.com/office/drawing/2014/main" id="{3D4D34A9-48FA-859F-9767-BEB2B28AB9F4}"/>
              </a:ext>
            </a:extLst>
          </p:cNvPr>
          <p:cNvSpPr/>
          <p:nvPr/>
        </p:nvSpPr>
        <p:spPr>
          <a:xfrm>
            <a:off x="1251196" y="2386831"/>
            <a:ext cx="2124300" cy="369332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kern="0">
                <a:solidFill>
                  <a:srgbClr val="0095CD">
                    <a:lumMod val="50000"/>
                  </a:srgbClr>
                </a:solidFill>
                <a:latin typeface="Verdana"/>
                <a:ea typeface="Verdana"/>
                <a:cs typeface="Arial"/>
                <a:sym typeface="Arial"/>
              </a:rPr>
              <a:t>DECRETO 1825</a:t>
            </a:r>
            <a:endParaRPr lang="en-US" b="1" kern="0">
              <a:solidFill>
                <a:srgbClr val="0095CD">
                  <a:lumMod val="50000"/>
                </a:srgbClr>
              </a:solidFill>
              <a:latin typeface="Verdana"/>
              <a:ea typeface="Verdana"/>
              <a:cs typeface="Arial"/>
            </a:endParaRPr>
          </a:p>
        </p:txBody>
      </p:sp>
      <p:sp>
        <p:nvSpPr>
          <p:cNvPr id="154" name="Rectángulo 153">
            <a:extLst>
              <a:ext uri="{FF2B5EF4-FFF2-40B4-BE49-F238E27FC236}">
                <a16:creationId xmlns:a16="http://schemas.microsoft.com/office/drawing/2014/main" id="{0D2BF1E5-14FA-DD3B-DC69-591286F7F263}"/>
              </a:ext>
            </a:extLst>
          </p:cNvPr>
          <p:cNvSpPr/>
          <p:nvPr/>
        </p:nvSpPr>
        <p:spPr>
          <a:xfrm>
            <a:off x="5786960" y="1301033"/>
            <a:ext cx="1797287" cy="369332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kern="0">
                <a:solidFill>
                  <a:srgbClr val="0095CD">
                    <a:lumMod val="50000"/>
                  </a:srgbClr>
                </a:solidFill>
                <a:latin typeface="Verdana"/>
                <a:ea typeface="Verdana"/>
                <a:cs typeface="Arial"/>
                <a:sym typeface="Arial"/>
              </a:rPr>
              <a:t>DECRETO 25</a:t>
            </a:r>
            <a:endParaRPr lang="en-US" b="1" kern="0">
              <a:solidFill>
                <a:srgbClr val="0095CD">
                  <a:lumMod val="50000"/>
                </a:srgbClr>
              </a:solidFill>
              <a:latin typeface="Verdana"/>
              <a:ea typeface="Verdana"/>
              <a:cs typeface="Arial"/>
            </a:endParaRPr>
          </a:p>
        </p:txBody>
      </p:sp>
      <p:sp>
        <p:nvSpPr>
          <p:cNvPr id="155" name="Rectángulo 154">
            <a:extLst>
              <a:ext uri="{FF2B5EF4-FFF2-40B4-BE49-F238E27FC236}">
                <a16:creationId xmlns:a16="http://schemas.microsoft.com/office/drawing/2014/main" id="{E14008B5-1D54-C45C-E392-3AFB6BBBE076}"/>
              </a:ext>
            </a:extLst>
          </p:cNvPr>
          <p:cNvSpPr/>
          <p:nvPr/>
        </p:nvSpPr>
        <p:spPr>
          <a:xfrm>
            <a:off x="5665210" y="1846494"/>
            <a:ext cx="2263761" cy="338554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kern="0">
                <a:solidFill>
                  <a:srgbClr val="814E7E">
                    <a:lumMod val="50000"/>
                  </a:srgbClr>
                </a:solidFill>
                <a:latin typeface="Verdana"/>
                <a:ea typeface="Verdana"/>
                <a:cs typeface="Arial"/>
                <a:sym typeface="Arial"/>
              </a:rPr>
              <a:t>JURISPRUDENCIA</a:t>
            </a:r>
            <a:endParaRPr lang="es-ES" sz="1600" b="1">
              <a:latin typeface="Verdana"/>
              <a:ea typeface="Verdana"/>
            </a:endParaRPr>
          </a:p>
        </p:txBody>
      </p:sp>
      <p:cxnSp>
        <p:nvCxnSpPr>
          <p:cNvPr id="170" name="Google Shape;271;p18">
            <a:extLst>
              <a:ext uri="{FF2B5EF4-FFF2-40B4-BE49-F238E27FC236}">
                <a16:creationId xmlns:a16="http://schemas.microsoft.com/office/drawing/2014/main" id="{5E6A8779-DC09-3CBC-E3B1-FE787713BBA4}"/>
              </a:ext>
            </a:extLst>
          </p:cNvPr>
          <p:cNvCxnSpPr/>
          <p:nvPr/>
        </p:nvCxnSpPr>
        <p:spPr>
          <a:xfrm rot="10800000">
            <a:off x="1130151" y="1777430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1" name="Google Shape;272;p18">
            <a:extLst>
              <a:ext uri="{FF2B5EF4-FFF2-40B4-BE49-F238E27FC236}">
                <a16:creationId xmlns:a16="http://schemas.microsoft.com/office/drawing/2014/main" id="{3752238D-01C4-D441-5F27-A536D5194845}"/>
              </a:ext>
            </a:extLst>
          </p:cNvPr>
          <p:cNvCxnSpPr/>
          <p:nvPr/>
        </p:nvCxnSpPr>
        <p:spPr>
          <a:xfrm rot="10800000">
            <a:off x="1130151" y="1804417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2" name="Google Shape;273;p18">
            <a:extLst>
              <a:ext uri="{FF2B5EF4-FFF2-40B4-BE49-F238E27FC236}">
                <a16:creationId xmlns:a16="http://schemas.microsoft.com/office/drawing/2014/main" id="{CF9AEA44-9A8B-8DC2-BC26-6E699C893ED1}"/>
              </a:ext>
            </a:extLst>
          </p:cNvPr>
          <p:cNvCxnSpPr/>
          <p:nvPr/>
        </p:nvCxnSpPr>
        <p:spPr>
          <a:xfrm rot="10800000">
            <a:off x="1130151" y="1831404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3" name="Google Shape;274;p18">
            <a:extLst>
              <a:ext uri="{FF2B5EF4-FFF2-40B4-BE49-F238E27FC236}">
                <a16:creationId xmlns:a16="http://schemas.microsoft.com/office/drawing/2014/main" id="{D3D723C2-B5C6-6AE3-7F5A-BB71D7521D3B}"/>
              </a:ext>
            </a:extLst>
          </p:cNvPr>
          <p:cNvCxnSpPr/>
          <p:nvPr/>
        </p:nvCxnSpPr>
        <p:spPr>
          <a:xfrm rot="10800000">
            <a:off x="1130151" y="1859979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4" name="Google Shape;275;p18">
            <a:extLst>
              <a:ext uri="{FF2B5EF4-FFF2-40B4-BE49-F238E27FC236}">
                <a16:creationId xmlns:a16="http://schemas.microsoft.com/office/drawing/2014/main" id="{88E22930-E25A-1AE3-0EDA-D7A2EF7D5B45}"/>
              </a:ext>
            </a:extLst>
          </p:cNvPr>
          <p:cNvCxnSpPr/>
          <p:nvPr/>
        </p:nvCxnSpPr>
        <p:spPr>
          <a:xfrm rot="10800000">
            <a:off x="1130151" y="1886968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5" name="Google Shape;276;p18">
            <a:extLst>
              <a:ext uri="{FF2B5EF4-FFF2-40B4-BE49-F238E27FC236}">
                <a16:creationId xmlns:a16="http://schemas.microsoft.com/office/drawing/2014/main" id="{3BCFA4F9-5F7F-7C07-49E4-EEAAF85F6917}"/>
              </a:ext>
            </a:extLst>
          </p:cNvPr>
          <p:cNvCxnSpPr/>
          <p:nvPr/>
        </p:nvCxnSpPr>
        <p:spPr>
          <a:xfrm flipH="1" flipV="1">
            <a:off x="1237980" y="1913955"/>
            <a:ext cx="2187217" cy="10783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7" name="Google Shape;271;p18">
            <a:extLst>
              <a:ext uri="{FF2B5EF4-FFF2-40B4-BE49-F238E27FC236}">
                <a16:creationId xmlns:a16="http://schemas.microsoft.com/office/drawing/2014/main" id="{F3127DE5-E6FA-66CB-0726-DCDFE6099FA0}"/>
              </a:ext>
            </a:extLst>
          </p:cNvPr>
          <p:cNvCxnSpPr>
            <a:cxnSpLocks/>
          </p:cNvCxnSpPr>
          <p:nvPr/>
        </p:nvCxnSpPr>
        <p:spPr>
          <a:xfrm rot="10800000">
            <a:off x="1108585" y="1928391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78" name="Google Shape;272;p18">
            <a:extLst>
              <a:ext uri="{FF2B5EF4-FFF2-40B4-BE49-F238E27FC236}">
                <a16:creationId xmlns:a16="http://schemas.microsoft.com/office/drawing/2014/main" id="{117B2A23-E031-2068-B0C2-26C150F9445E}"/>
              </a:ext>
            </a:extLst>
          </p:cNvPr>
          <p:cNvCxnSpPr>
            <a:cxnSpLocks/>
          </p:cNvCxnSpPr>
          <p:nvPr/>
        </p:nvCxnSpPr>
        <p:spPr>
          <a:xfrm rot="10800000">
            <a:off x="1130151" y="1955380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80" name="Google Shape;275;p18">
            <a:extLst>
              <a:ext uri="{FF2B5EF4-FFF2-40B4-BE49-F238E27FC236}">
                <a16:creationId xmlns:a16="http://schemas.microsoft.com/office/drawing/2014/main" id="{FAD75BB0-4E3E-0D0C-A74C-4C260AA0153C}"/>
              </a:ext>
            </a:extLst>
          </p:cNvPr>
          <p:cNvCxnSpPr>
            <a:cxnSpLocks/>
          </p:cNvCxnSpPr>
          <p:nvPr/>
        </p:nvCxnSpPr>
        <p:spPr>
          <a:xfrm flipH="1">
            <a:off x="1173282" y="2027146"/>
            <a:ext cx="2392094" cy="10783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81" name="Google Shape;276;p18">
            <a:extLst>
              <a:ext uri="{FF2B5EF4-FFF2-40B4-BE49-F238E27FC236}">
                <a16:creationId xmlns:a16="http://schemas.microsoft.com/office/drawing/2014/main" id="{EEBEB1DE-EBCD-70A7-E389-FC502EBB361B}"/>
              </a:ext>
            </a:extLst>
          </p:cNvPr>
          <p:cNvCxnSpPr>
            <a:cxnSpLocks/>
          </p:cNvCxnSpPr>
          <p:nvPr/>
        </p:nvCxnSpPr>
        <p:spPr>
          <a:xfrm rot="10800000">
            <a:off x="1140934" y="206491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10" name="CuadroTexto 209">
            <a:extLst>
              <a:ext uri="{FF2B5EF4-FFF2-40B4-BE49-F238E27FC236}">
                <a16:creationId xmlns:a16="http://schemas.microsoft.com/office/drawing/2014/main" id="{CC9961B5-09D2-3094-EEF1-9A040D12FAF2}"/>
              </a:ext>
            </a:extLst>
          </p:cNvPr>
          <p:cNvSpPr txBox="1"/>
          <p:nvPr/>
        </p:nvSpPr>
        <p:spPr>
          <a:xfrm>
            <a:off x="1843896" y="1849289"/>
            <a:ext cx="11430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i="0" u="none" strike="noStrike" baseline="0">
                <a:solidFill>
                  <a:srgbClr val="8E370A"/>
                </a:solidFill>
                <a:latin typeface="Verdana"/>
                <a:ea typeface="Verdana"/>
              </a:rPr>
              <a:t>DFL 29</a:t>
            </a:r>
            <a:r>
              <a:rPr sz="1800" b="1" i="0">
                <a:solidFill>
                  <a:srgbClr val="000000"/>
                </a:solidFill>
                <a:latin typeface="Verdana"/>
                <a:ea typeface="Verdana"/>
                <a:cs typeface="Calibri"/>
              </a:rPr>
              <a:t>​</a:t>
            </a:r>
            <a:endParaRPr lang="es-ES" b="1">
              <a:latin typeface="Verdana"/>
              <a:ea typeface="Verdana"/>
            </a:endParaRPr>
          </a:p>
          <a:p>
            <a:pPr algn="ctr"/>
            <a:endParaRPr lang="es-ES"/>
          </a:p>
        </p:txBody>
      </p:sp>
      <p:cxnSp>
        <p:nvCxnSpPr>
          <p:cNvPr id="211" name="Google Shape;234;p18">
            <a:extLst>
              <a:ext uri="{FF2B5EF4-FFF2-40B4-BE49-F238E27FC236}">
                <a16:creationId xmlns:a16="http://schemas.microsoft.com/office/drawing/2014/main" id="{73C2A809-D6AE-D2D4-2803-03497E392A48}"/>
              </a:ext>
            </a:extLst>
          </p:cNvPr>
          <p:cNvCxnSpPr>
            <a:cxnSpLocks/>
          </p:cNvCxnSpPr>
          <p:nvPr/>
        </p:nvCxnSpPr>
        <p:spPr>
          <a:xfrm rot="10800000">
            <a:off x="5564188" y="2541526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3" name="Google Shape;236;p18">
            <a:extLst>
              <a:ext uri="{FF2B5EF4-FFF2-40B4-BE49-F238E27FC236}">
                <a16:creationId xmlns:a16="http://schemas.microsoft.com/office/drawing/2014/main" id="{1702D92A-25BE-D498-DACD-512F7EC92CEF}"/>
              </a:ext>
            </a:extLst>
          </p:cNvPr>
          <p:cNvCxnSpPr>
            <a:cxnSpLocks/>
          </p:cNvCxnSpPr>
          <p:nvPr/>
        </p:nvCxnSpPr>
        <p:spPr>
          <a:xfrm rot="10800000">
            <a:off x="5564188" y="2595502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2" name="Google Shape;235;p18">
            <a:extLst>
              <a:ext uri="{FF2B5EF4-FFF2-40B4-BE49-F238E27FC236}">
                <a16:creationId xmlns:a16="http://schemas.microsoft.com/office/drawing/2014/main" id="{22CD7E4B-13FC-6668-FCB5-4B1EBB05F138}"/>
              </a:ext>
            </a:extLst>
          </p:cNvPr>
          <p:cNvCxnSpPr>
            <a:cxnSpLocks/>
          </p:cNvCxnSpPr>
          <p:nvPr/>
        </p:nvCxnSpPr>
        <p:spPr>
          <a:xfrm rot="10800000">
            <a:off x="5564188" y="2568514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4" name="Google Shape;237;p18">
            <a:extLst>
              <a:ext uri="{FF2B5EF4-FFF2-40B4-BE49-F238E27FC236}">
                <a16:creationId xmlns:a16="http://schemas.microsoft.com/office/drawing/2014/main" id="{B1FEB80D-33DC-4834-7BBD-ABE19BDB0220}"/>
              </a:ext>
            </a:extLst>
          </p:cNvPr>
          <p:cNvCxnSpPr>
            <a:cxnSpLocks/>
          </p:cNvCxnSpPr>
          <p:nvPr/>
        </p:nvCxnSpPr>
        <p:spPr>
          <a:xfrm rot="10800000">
            <a:off x="5574971" y="2619315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6" name="Google Shape;239;p18">
            <a:extLst>
              <a:ext uri="{FF2B5EF4-FFF2-40B4-BE49-F238E27FC236}">
                <a16:creationId xmlns:a16="http://schemas.microsoft.com/office/drawing/2014/main" id="{A19AD89A-5F18-865B-9A58-35AC46DB68E2}"/>
              </a:ext>
            </a:extLst>
          </p:cNvPr>
          <p:cNvCxnSpPr>
            <a:cxnSpLocks/>
          </p:cNvCxnSpPr>
          <p:nvPr/>
        </p:nvCxnSpPr>
        <p:spPr>
          <a:xfrm rot="10800000">
            <a:off x="5585755" y="2674877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7" name="Google Shape;240;p18">
            <a:extLst>
              <a:ext uri="{FF2B5EF4-FFF2-40B4-BE49-F238E27FC236}">
                <a16:creationId xmlns:a16="http://schemas.microsoft.com/office/drawing/2014/main" id="{217A9723-954C-CE5A-2F8B-CAA65707D3F3}"/>
              </a:ext>
            </a:extLst>
          </p:cNvPr>
          <p:cNvCxnSpPr>
            <a:cxnSpLocks/>
          </p:cNvCxnSpPr>
          <p:nvPr/>
        </p:nvCxnSpPr>
        <p:spPr>
          <a:xfrm rot="10800000">
            <a:off x="5585755" y="2701864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8" name="Google Shape;234;p18">
            <a:extLst>
              <a:ext uri="{FF2B5EF4-FFF2-40B4-BE49-F238E27FC236}">
                <a16:creationId xmlns:a16="http://schemas.microsoft.com/office/drawing/2014/main" id="{8CD747D2-744F-9734-490C-5761E51AF840}"/>
              </a:ext>
            </a:extLst>
          </p:cNvPr>
          <p:cNvCxnSpPr>
            <a:cxnSpLocks/>
          </p:cNvCxnSpPr>
          <p:nvPr/>
        </p:nvCxnSpPr>
        <p:spPr>
          <a:xfrm rot="10800000">
            <a:off x="5574971" y="2660139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19" name="Google Shape;235;p18">
            <a:extLst>
              <a:ext uri="{FF2B5EF4-FFF2-40B4-BE49-F238E27FC236}">
                <a16:creationId xmlns:a16="http://schemas.microsoft.com/office/drawing/2014/main" id="{373DFF50-0694-CE72-4EDC-DC8D43B19375}"/>
              </a:ext>
            </a:extLst>
          </p:cNvPr>
          <p:cNvCxnSpPr>
            <a:cxnSpLocks/>
          </p:cNvCxnSpPr>
          <p:nvPr/>
        </p:nvCxnSpPr>
        <p:spPr>
          <a:xfrm rot="10800000">
            <a:off x="5585755" y="2687128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20" name="Google Shape;236;p18">
            <a:extLst>
              <a:ext uri="{FF2B5EF4-FFF2-40B4-BE49-F238E27FC236}">
                <a16:creationId xmlns:a16="http://schemas.microsoft.com/office/drawing/2014/main" id="{1255DD5D-BB2E-E11B-A862-B6967DD673AE}"/>
              </a:ext>
            </a:extLst>
          </p:cNvPr>
          <p:cNvCxnSpPr>
            <a:cxnSpLocks/>
          </p:cNvCxnSpPr>
          <p:nvPr/>
        </p:nvCxnSpPr>
        <p:spPr>
          <a:xfrm rot="10800000">
            <a:off x="5585755" y="2714115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21" name="Google Shape;237;p18">
            <a:extLst>
              <a:ext uri="{FF2B5EF4-FFF2-40B4-BE49-F238E27FC236}">
                <a16:creationId xmlns:a16="http://schemas.microsoft.com/office/drawing/2014/main" id="{EF2CCF9C-4AA5-F16B-0A02-D3AF71EABC39}"/>
              </a:ext>
            </a:extLst>
          </p:cNvPr>
          <p:cNvCxnSpPr>
            <a:cxnSpLocks/>
          </p:cNvCxnSpPr>
          <p:nvPr/>
        </p:nvCxnSpPr>
        <p:spPr>
          <a:xfrm rot="10800000">
            <a:off x="5585755" y="2737928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70" name="Google Shape;255;p18">
            <a:extLst>
              <a:ext uri="{FF2B5EF4-FFF2-40B4-BE49-F238E27FC236}">
                <a16:creationId xmlns:a16="http://schemas.microsoft.com/office/drawing/2014/main" id="{8B545BB3-B79D-35C2-B025-590D5C0779D7}"/>
              </a:ext>
            </a:extLst>
          </p:cNvPr>
          <p:cNvSpPr/>
          <p:nvPr/>
        </p:nvSpPr>
        <p:spPr>
          <a:xfrm>
            <a:off x="5526417" y="2313106"/>
            <a:ext cx="2497407" cy="502159"/>
          </a:xfrm>
          <a:custGeom>
            <a:avLst/>
            <a:gdLst/>
            <a:ahLst/>
            <a:cxnLst/>
            <a:rect l="l" t="t" r="r" b="b"/>
            <a:pathLst>
              <a:path w="626" h="172" extrusionOk="0">
                <a:moveTo>
                  <a:pt x="626" y="172"/>
                </a:moveTo>
                <a:cubicBezTo>
                  <a:pt x="43" y="172"/>
                  <a:pt x="43" y="172"/>
                  <a:pt x="43" y="172"/>
                </a:cubicBezTo>
                <a:cubicBezTo>
                  <a:pt x="19" y="172"/>
                  <a:pt x="0" y="153"/>
                  <a:pt x="0" y="130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9"/>
                  <a:pt x="19" y="0"/>
                  <a:pt x="43" y="0"/>
                </a:cubicBezTo>
                <a:cubicBezTo>
                  <a:pt x="626" y="0"/>
                  <a:pt x="626" y="0"/>
                  <a:pt x="626" y="0"/>
                </a:cubicBezTo>
              </a:path>
            </a:pathLst>
          </a:custGeom>
          <a:noFill/>
          <a:ln w="85725" cap="rnd" cmpd="sng">
            <a:solidFill>
              <a:srgbClr val="4472C4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sz="1600" kern="0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cxnSp>
        <p:nvCxnSpPr>
          <p:cNvPr id="215" name="Google Shape;238;p18">
            <a:extLst>
              <a:ext uri="{FF2B5EF4-FFF2-40B4-BE49-F238E27FC236}">
                <a16:creationId xmlns:a16="http://schemas.microsoft.com/office/drawing/2014/main" id="{2CDF4FDF-22CA-53B2-F817-618022346F93}"/>
              </a:ext>
            </a:extLst>
          </p:cNvPr>
          <p:cNvCxnSpPr>
            <a:cxnSpLocks/>
          </p:cNvCxnSpPr>
          <p:nvPr/>
        </p:nvCxnSpPr>
        <p:spPr>
          <a:xfrm rot="10800000">
            <a:off x="5574971" y="2646302"/>
            <a:ext cx="2435225" cy="0"/>
          </a:xfrm>
          <a:prstGeom prst="straightConnector1">
            <a:avLst/>
          </a:prstGeom>
          <a:noFill/>
          <a:ln w="9525" cap="flat" cmpd="sng">
            <a:solidFill>
              <a:srgbClr val="D6D9DB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56" name="Rectángulo 155">
            <a:extLst>
              <a:ext uri="{FF2B5EF4-FFF2-40B4-BE49-F238E27FC236}">
                <a16:creationId xmlns:a16="http://schemas.microsoft.com/office/drawing/2014/main" id="{C361F43D-5DBC-4500-52FE-E9BCB7AD4B71}"/>
              </a:ext>
            </a:extLst>
          </p:cNvPr>
          <p:cNvSpPr/>
          <p:nvPr/>
        </p:nvSpPr>
        <p:spPr>
          <a:xfrm>
            <a:off x="5756232" y="2394542"/>
            <a:ext cx="2182008" cy="369332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kern="0">
                <a:solidFill>
                  <a:srgbClr val="FFFF00"/>
                </a:solidFill>
                <a:latin typeface="Verdana"/>
                <a:ea typeface="Verdana"/>
                <a:cs typeface="Arial"/>
                <a:sym typeface="Arial"/>
              </a:rPr>
              <a:t>INSTRUCTIVOS</a:t>
            </a:r>
            <a:endParaRPr lang="es-ES">
              <a:solidFill>
                <a:srgbClr val="FFFF00"/>
              </a:solidFill>
              <a:latin typeface="Verdana"/>
              <a:ea typeface="Verdana"/>
              <a:cs typeface="Arial"/>
            </a:endParaRPr>
          </a:p>
        </p:txBody>
      </p:sp>
      <p:sp>
        <p:nvSpPr>
          <p:cNvPr id="176" name="Google Shape;343;p18">
            <a:extLst>
              <a:ext uri="{FF2B5EF4-FFF2-40B4-BE49-F238E27FC236}">
                <a16:creationId xmlns:a16="http://schemas.microsoft.com/office/drawing/2014/main" id="{781CB16A-6FC9-0F60-389E-2E2BBD7DAEA3}"/>
              </a:ext>
            </a:extLst>
          </p:cNvPr>
          <p:cNvSpPr/>
          <p:nvPr/>
        </p:nvSpPr>
        <p:spPr>
          <a:xfrm>
            <a:off x="1114425" y="1787016"/>
            <a:ext cx="2411143" cy="474573"/>
          </a:xfrm>
          <a:custGeom>
            <a:avLst/>
            <a:gdLst/>
            <a:ahLst/>
            <a:cxnLst/>
            <a:rect l="l" t="t" r="r" b="b"/>
            <a:pathLst>
              <a:path w="626" h="173" extrusionOk="0">
                <a:moveTo>
                  <a:pt x="626" y="173"/>
                </a:moveTo>
                <a:cubicBezTo>
                  <a:pt x="43" y="173"/>
                  <a:pt x="43" y="173"/>
                  <a:pt x="43" y="173"/>
                </a:cubicBezTo>
                <a:cubicBezTo>
                  <a:pt x="20" y="173"/>
                  <a:pt x="0" y="154"/>
                  <a:pt x="0" y="130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19"/>
                  <a:pt x="20" y="0"/>
                  <a:pt x="43" y="0"/>
                </a:cubicBezTo>
                <a:cubicBezTo>
                  <a:pt x="626" y="0"/>
                  <a:pt x="626" y="0"/>
                  <a:pt x="626" y="0"/>
                </a:cubicBezTo>
              </a:path>
            </a:pathLst>
          </a:custGeom>
          <a:noFill/>
          <a:ln w="85725" cap="rnd" cmpd="sng">
            <a:solidFill>
              <a:srgbClr val="E24956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sz="1600" kern="0">
              <a:solidFill>
                <a:srgbClr val="000000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3738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/>
          <p:nvPr/>
        </p:nvSpPr>
        <p:spPr>
          <a:xfrm>
            <a:off x="628657" y="703411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s-419" sz="2400" b="1">
                <a:solidFill>
                  <a:schemeClr val="lt1"/>
                </a:solidFill>
                <a:latin typeface="Verdana"/>
                <a:ea typeface="Verdana"/>
              </a:rPr>
              <a:t>PRINCIPIOS </a:t>
            </a:r>
            <a:endParaRPr lang="es-ES">
              <a:solidFill>
                <a:schemeClr val="lt1"/>
              </a:solidFill>
            </a:endParaRPr>
          </a:p>
        </p:txBody>
      </p:sp>
      <p:sp>
        <p:nvSpPr>
          <p:cNvPr id="4" name="Flecha: cheurón 3">
            <a:extLst>
              <a:ext uri="{FF2B5EF4-FFF2-40B4-BE49-F238E27FC236}">
                <a16:creationId xmlns:a16="http://schemas.microsoft.com/office/drawing/2014/main" id="{BD8073BD-1CCC-FA93-9E60-C22DDAF08C03}"/>
              </a:ext>
            </a:extLst>
          </p:cNvPr>
          <p:cNvSpPr/>
          <p:nvPr/>
        </p:nvSpPr>
        <p:spPr>
          <a:xfrm>
            <a:off x="843599" y="1307956"/>
            <a:ext cx="5135928" cy="830751"/>
          </a:xfrm>
          <a:prstGeom prst="chevron">
            <a:avLst/>
          </a:prstGeom>
          <a:solidFill>
            <a:schemeClr val="bg1"/>
          </a:solidFill>
          <a:ln>
            <a:solidFill>
              <a:srgbClr val="FC1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L" sz="1100" b="1">
                <a:solidFill>
                  <a:srgbClr val="273339"/>
                </a:solidFill>
                <a:latin typeface="Verdana"/>
                <a:ea typeface="Verdana"/>
              </a:rPr>
              <a:t>Todo proceso </a:t>
            </a:r>
            <a:r>
              <a:rPr lang="es-CL" sz="1100" b="1" err="1">
                <a:solidFill>
                  <a:srgbClr val="273339"/>
                </a:solidFill>
                <a:latin typeface="Verdana"/>
                <a:ea typeface="Verdana"/>
              </a:rPr>
              <a:t>calificatorio</a:t>
            </a:r>
            <a:r>
              <a:rPr lang="es-CL" sz="1100" b="1">
                <a:solidFill>
                  <a:srgbClr val="273339"/>
                </a:solidFill>
                <a:latin typeface="Verdana"/>
                <a:ea typeface="Verdana"/>
              </a:rPr>
              <a:t> se encuentra presidido por los principios de imparcialidad y objetividad.</a:t>
            </a:r>
            <a:endParaRPr lang="en-US" sz="1100" b="1">
              <a:solidFill>
                <a:srgbClr val="273339"/>
              </a:solidFill>
              <a:latin typeface="Verdana"/>
              <a:ea typeface="Verdana"/>
            </a:endParaRPr>
          </a:p>
          <a:p>
            <a:pPr algn="just">
              <a:spcBef>
                <a:spcPct val="0"/>
              </a:spcBef>
            </a:pPr>
            <a:endParaRPr lang="es-CL" sz="1000">
              <a:solidFill>
                <a:schemeClr val="tx1"/>
              </a:solidFill>
              <a:latin typeface="Verdana"/>
              <a:ea typeface="Verdana"/>
            </a:endParaRPr>
          </a:p>
          <a:p>
            <a:pPr algn="r">
              <a:spcBef>
                <a:spcPct val="0"/>
              </a:spcBef>
            </a:pPr>
            <a:r>
              <a:rPr lang="es-CL" sz="1100">
                <a:solidFill>
                  <a:schemeClr val="tx1"/>
                </a:solidFill>
                <a:latin typeface="Verdana"/>
                <a:ea typeface="Verdana"/>
                <a:cs typeface="Calibri"/>
              </a:rPr>
              <a:t>(Arts. 45° inciso 2° y 47° de LOCBGAE)</a:t>
            </a:r>
            <a:endParaRPr lang="es-ES" sz="1100">
              <a:solidFill>
                <a:schemeClr val="tx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37A87D0F-C877-AE29-2AE7-F8F7BBB38B9A}"/>
              </a:ext>
            </a:extLst>
          </p:cNvPr>
          <p:cNvSpPr/>
          <p:nvPr/>
        </p:nvSpPr>
        <p:spPr>
          <a:xfrm flipH="1">
            <a:off x="3086467" y="2138248"/>
            <a:ext cx="5135928" cy="766053"/>
          </a:xfrm>
          <a:prstGeom prst="chevron">
            <a:avLst/>
          </a:prstGeom>
          <a:solidFill>
            <a:schemeClr val="bg1"/>
          </a:solidFill>
          <a:ln>
            <a:solidFill>
              <a:srgbClr val="FC1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en-US" sz="1200" b="1" i="0" u="none" strike="noStrike" baseline="0">
                <a:solidFill>
                  <a:srgbClr val="273339"/>
                </a:solidFill>
                <a:latin typeface="Verdana"/>
                <a:ea typeface="Verdana"/>
              </a:rPr>
              <a:t>ORIENTACIÓN AL DESARROLLO</a:t>
            </a:r>
            <a:r>
              <a:rPr lang="en-US" sz="1200" b="0" i="0">
                <a:solidFill>
                  <a:srgbClr val="000000"/>
                </a:solidFill>
                <a:latin typeface="Verdana"/>
                <a:ea typeface="Verdana"/>
                <a:cs typeface="Calibri"/>
              </a:rPr>
              <a:t>​</a:t>
            </a:r>
            <a:endParaRPr lang="es-ES" sz="1200">
              <a:latin typeface="Verdana"/>
              <a:ea typeface="Verdana"/>
            </a:endParaRPr>
          </a:p>
          <a:p>
            <a:pPr algn="just"/>
            <a:endParaRPr lang="en-US" sz="1200">
              <a:solidFill>
                <a:schemeClr val="tx1"/>
              </a:solidFill>
              <a:latin typeface="Verdana"/>
              <a:ea typeface="Verdana"/>
              <a:cs typeface="Calibri"/>
            </a:endParaRPr>
          </a:p>
          <a:p>
            <a:pPr algn="r"/>
            <a:r>
              <a:rPr lang="en-US" sz="1100">
                <a:solidFill>
                  <a:schemeClr val="tx1"/>
                </a:solidFill>
                <a:latin typeface="Verdana"/>
                <a:ea typeface="Verdana"/>
                <a:cs typeface="Calibri"/>
              </a:rPr>
              <a:t>(</a:t>
            </a:r>
            <a:r>
              <a:rPr lang="en-US" sz="1100" err="1">
                <a:solidFill>
                  <a:schemeClr val="tx1"/>
                </a:solidFill>
                <a:latin typeface="Verdana"/>
                <a:ea typeface="Verdana"/>
                <a:cs typeface="+mn-lt"/>
              </a:rPr>
              <a:t>Gestión</a:t>
            </a:r>
            <a:r>
              <a:rPr lang="en-US" sz="1100">
                <a:solidFill>
                  <a:schemeClr val="tx1"/>
                </a:solidFill>
                <a:latin typeface="Verdana"/>
                <a:ea typeface="Verdana"/>
                <a:cs typeface="+mn-lt"/>
              </a:rPr>
              <a:t> del </a:t>
            </a:r>
            <a:r>
              <a:rPr lang="en-US" sz="1100" err="1">
                <a:solidFill>
                  <a:schemeClr val="tx1"/>
                </a:solidFill>
                <a:latin typeface="Verdana"/>
                <a:ea typeface="Verdana"/>
                <a:cs typeface="+mn-lt"/>
              </a:rPr>
              <a:t>Desempeño</a:t>
            </a:r>
            <a:r>
              <a:rPr lang="en-US" sz="1100">
                <a:solidFill>
                  <a:schemeClr val="tx1"/>
                </a:solidFill>
                <a:latin typeface="Verdana"/>
                <a:ea typeface="Verdana"/>
                <a:cs typeface="+mn-lt"/>
              </a:rPr>
              <a:t> Individual)</a:t>
            </a:r>
            <a:endParaRPr lang="en-US" sz="1100">
              <a:solidFill>
                <a:schemeClr val="tx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82856654-AEB0-C12D-A437-4217B87FB684}"/>
              </a:ext>
            </a:extLst>
          </p:cNvPr>
          <p:cNvSpPr/>
          <p:nvPr/>
        </p:nvSpPr>
        <p:spPr>
          <a:xfrm>
            <a:off x="843598" y="2903842"/>
            <a:ext cx="5135928" cy="766053"/>
          </a:xfrm>
          <a:prstGeom prst="chevron">
            <a:avLst/>
          </a:prstGeom>
          <a:solidFill>
            <a:schemeClr val="bg1"/>
          </a:solidFill>
          <a:ln>
            <a:solidFill>
              <a:srgbClr val="FC1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en-US" sz="1100" b="1" i="0" u="none" strike="noStrike" baseline="0">
                <a:solidFill>
                  <a:srgbClr val="273339"/>
                </a:solidFill>
                <a:latin typeface="Verdana"/>
                <a:ea typeface="Verdana"/>
                <a:cs typeface="Segoe UI"/>
              </a:rPr>
              <a:t>CORRESPONSABILIDAD DEL JEFE </a:t>
            </a:r>
            <a:r>
              <a:rPr lang="en-US" sz="1100" b="1">
                <a:solidFill>
                  <a:srgbClr val="273339"/>
                </a:solidFill>
                <a:latin typeface="Verdana"/>
                <a:ea typeface="Verdana"/>
                <a:cs typeface="Segoe UI"/>
              </a:rPr>
              <a:t>DIRECTO EN</a:t>
            </a:r>
            <a:r>
              <a:rPr lang="en-US" sz="1100" b="1" i="0" u="none" strike="noStrike" baseline="0">
                <a:solidFill>
                  <a:srgbClr val="273339"/>
                </a:solidFill>
                <a:latin typeface="Verdana"/>
                <a:ea typeface="Verdana"/>
                <a:cs typeface="Segoe UI"/>
              </a:rPr>
              <a:t> EL </a:t>
            </a:r>
            <a:r>
              <a:rPr lang="en-US" sz="1100" b="0" i="0">
                <a:solidFill>
                  <a:srgbClr val="3F3F3F"/>
                </a:solidFill>
                <a:latin typeface="Verdana"/>
                <a:ea typeface="Verdana"/>
                <a:cs typeface="Segoe UI"/>
              </a:rPr>
              <a:t>​</a:t>
            </a:r>
            <a:r>
              <a:rPr lang="en-US" sz="1100" b="1" i="0" u="none" strike="noStrike" baseline="0">
                <a:solidFill>
                  <a:srgbClr val="273339"/>
                </a:solidFill>
                <a:latin typeface="Verdana"/>
                <a:ea typeface="Verdana"/>
                <a:cs typeface="Segoe UI"/>
              </a:rPr>
              <a:t>DESEMPEÑO DE SU EQUIPO DE TRABAJO</a:t>
            </a:r>
            <a:r>
              <a:rPr lang="en-US" sz="1100" b="0" i="0">
                <a:solidFill>
                  <a:srgbClr val="3F3F3F"/>
                </a:solidFill>
                <a:latin typeface="Verdana"/>
                <a:ea typeface="Verdana"/>
                <a:cs typeface="Segoe UI"/>
              </a:rPr>
              <a:t>​</a:t>
            </a:r>
          </a:p>
          <a:p>
            <a:pPr algn="r"/>
            <a:endParaRPr lang="en-US" sz="1100">
              <a:solidFill>
                <a:schemeClr val="tx1"/>
              </a:solidFill>
              <a:latin typeface="Verdana"/>
              <a:ea typeface="Verdana"/>
              <a:cs typeface="Segoe UI"/>
            </a:endParaRPr>
          </a:p>
          <a:p>
            <a:pPr algn="r"/>
            <a:r>
              <a:rPr lang="en-U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(</a:t>
            </a:r>
            <a:r>
              <a:rPr lang="en-US" sz="1100" err="1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Gestión</a:t>
            </a:r>
            <a:r>
              <a:rPr lang="en-U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 del </a:t>
            </a:r>
            <a:r>
              <a:rPr lang="en-US" sz="1100" err="1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Desempeño</a:t>
            </a:r>
            <a:r>
              <a:rPr lang="en-U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 Individual)</a:t>
            </a: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1C4367C5-0514-1F0E-F1E9-727E2EE84A52}"/>
              </a:ext>
            </a:extLst>
          </p:cNvPr>
          <p:cNvSpPr/>
          <p:nvPr/>
        </p:nvSpPr>
        <p:spPr>
          <a:xfrm flipH="1">
            <a:off x="3086466" y="3669437"/>
            <a:ext cx="5135928" cy="766053"/>
          </a:xfrm>
          <a:prstGeom prst="chevron">
            <a:avLst/>
          </a:prstGeom>
          <a:solidFill>
            <a:schemeClr val="bg1"/>
          </a:solidFill>
          <a:ln>
            <a:solidFill>
              <a:srgbClr val="FC1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en-US" sz="1100" b="1">
                <a:solidFill>
                  <a:srgbClr val="273339"/>
                </a:solidFill>
                <a:latin typeface="Verdana"/>
                <a:ea typeface="Verdana"/>
                <a:cs typeface="Calibri"/>
              </a:rPr>
              <a:t>RESPONSABILIDAD INDIVIDUAL EN EL </a:t>
            </a:r>
            <a:endParaRPr lang="en-US" sz="1100">
              <a:solidFill>
                <a:srgbClr val="3F3F3F"/>
              </a:solidFill>
              <a:latin typeface="Verdana"/>
              <a:ea typeface="Verdana"/>
              <a:cs typeface="Calibri"/>
            </a:endParaRPr>
          </a:p>
          <a:p>
            <a:pPr algn="just"/>
            <a:r>
              <a:rPr lang="en-US" sz="1100" b="1">
                <a:solidFill>
                  <a:srgbClr val="273339"/>
                </a:solidFill>
                <a:latin typeface="Verdana"/>
                <a:ea typeface="Verdana"/>
                <a:cs typeface="Calibri"/>
              </a:rPr>
              <a:t>DESEMPEÑO LABORAL</a:t>
            </a:r>
            <a:endParaRPr lang="en-US" sz="1100">
              <a:solidFill>
                <a:srgbClr val="3F3F3F"/>
              </a:solidFill>
              <a:latin typeface="Verdana"/>
              <a:ea typeface="Verdana"/>
              <a:cs typeface="Calibri"/>
            </a:endParaRPr>
          </a:p>
          <a:p>
            <a:pPr algn="just"/>
            <a:endParaRPr lang="en-US" sz="1100" b="1">
              <a:solidFill>
                <a:srgbClr val="273339"/>
              </a:solidFill>
              <a:latin typeface="Verdana"/>
              <a:ea typeface="Verdana"/>
              <a:cs typeface="Calibri"/>
            </a:endParaRPr>
          </a:p>
          <a:p>
            <a:pPr algn="r"/>
            <a:r>
              <a:rPr lang="en-US" sz="1100">
                <a:solidFill>
                  <a:schemeClr val="tx1"/>
                </a:solidFill>
                <a:latin typeface="Verdana"/>
                <a:ea typeface="Verdana"/>
                <a:cs typeface="Calibri"/>
              </a:rPr>
              <a:t>(</a:t>
            </a:r>
            <a:r>
              <a:rPr lang="en-US" sz="1100" err="1">
                <a:solidFill>
                  <a:schemeClr val="tx1"/>
                </a:solidFill>
                <a:latin typeface="Verdana"/>
                <a:ea typeface="Verdana"/>
                <a:cs typeface="Calibri"/>
              </a:rPr>
              <a:t>Gestión</a:t>
            </a:r>
            <a:r>
              <a:rPr lang="en-US" sz="1100">
                <a:solidFill>
                  <a:schemeClr val="tx1"/>
                </a:solidFill>
                <a:latin typeface="Verdana"/>
                <a:ea typeface="Verdana"/>
                <a:cs typeface="Calibri"/>
              </a:rPr>
              <a:t> del </a:t>
            </a:r>
            <a:r>
              <a:rPr lang="en-US" sz="1100" err="1">
                <a:solidFill>
                  <a:schemeClr val="tx1"/>
                </a:solidFill>
                <a:latin typeface="Verdana"/>
                <a:ea typeface="Verdana"/>
                <a:cs typeface="Calibri"/>
              </a:rPr>
              <a:t>Desempeño</a:t>
            </a:r>
            <a:r>
              <a:rPr lang="en-US" sz="1100">
                <a:solidFill>
                  <a:schemeClr val="tx1"/>
                </a:solidFill>
                <a:latin typeface="Verdana"/>
                <a:ea typeface="Verdana"/>
                <a:cs typeface="Calibri"/>
              </a:rPr>
              <a:t> Individual)</a:t>
            </a:r>
          </a:p>
        </p:txBody>
      </p:sp>
      <p:pic>
        <p:nvPicPr>
          <p:cNvPr id="9" name="Imagen 8" descr="Rules icon">
            <a:extLst>
              <a:ext uri="{FF2B5EF4-FFF2-40B4-BE49-F238E27FC236}">
                <a16:creationId xmlns:a16="http://schemas.microsoft.com/office/drawing/2014/main" id="{76DC549B-949C-4FC5-72E9-BC2889268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7005" y="377405"/>
            <a:ext cx="1235460" cy="13478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/>
          <p:nvPr/>
        </p:nvSpPr>
        <p:spPr>
          <a:xfrm>
            <a:off x="434563" y="584799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s-419" sz="2400" b="1">
                <a:solidFill>
                  <a:srgbClr val="FFFFFF"/>
                </a:solidFill>
                <a:latin typeface="Verdana"/>
                <a:ea typeface="Verdana"/>
                <a:sym typeface="Verdana"/>
              </a:rPr>
              <a:t>CARACTERÍSTICAS DEL SISTEMA DE CALIFICACIONES</a:t>
            </a:r>
            <a:endParaRPr lang="es-419" sz="2400" b="1">
              <a:solidFill>
                <a:srgbClr val="FFFFFF"/>
              </a:solidFill>
              <a:latin typeface="Verdana"/>
              <a:ea typeface="Verdana"/>
            </a:endParaRPr>
          </a:p>
          <a:p>
            <a:pPr>
              <a:lnSpc>
                <a:spcPct val="90000"/>
              </a:lnSpc>
            </a:pPr>
            <a:endParaRPr lang="es-419" sz="24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998FA66-0D06-C090-C1B8-2910F32B3E0E}"/>
              </a:ext>
            </a:extLst>
          </p:cNvPr>
          <p:cNvSpPr/>
          <p:nvPr/>
        </p:nvSpPr>
        <p:spPr>
          <a:xfrm>
            <a:off x="1073025" y="1641543"/>
            <a:ext cx="2984372" cy="555669"/>
          </a:xfrm>
          <a:prstGeom prst="roundRect">
            <a:avLst/>
          </a:prstGeom>
          <a:solidFill>
            <a:schemeClr val="bg1"/>
          </a:solidFill>
          <a:ln>
            <a:solidFill>
              <a:srgbClr val="FC1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>
                <a:solidFill>
                  <a:schemeClr val="tx1"/>
                </a:solidFill>
                <a:latin typeface="Verdana"/>
                <a:ea typeface="Verdana"/>
              </a:rPr>
              <a:t>REGLADO </a:t>
            </a:r>
            <a:endParaRPr lang="es-ES" sz="1200">
              <a:solidFill>
                <a:schemeClr val="tx1"/>
              </a:solidFill>
              <a:latin typeface="Verdana"/>
              <a:ea typeface="Verdana"/>
              <a:cs typeface="+mn-lt"/>
            </a:endParaRPr>
          </a:p>
          <a:p>
            <a:pPr algn="ctr"/>
            <a:r>
              <a:rPr lang="es-ES" sz="1200">
                <a:solidFill>
                  <a:schemeClr val="tx1"/>
                </a:solidFill>
                <a:latin typeface="Verdana"/>
                <a:ea typeface="Verdana"/>
                <a:cs typeface="+mn-lt"/>
              </a:rPr>
              <a:t>(REGLAMENTO) </a:t>
            </a:r>
            <a:endParaRPr lang="es-ES" sz="1200">
              <a:solidFill>
                <a:schemeClr val="tx1"/>
              </a:solidFill>
              <a:latin typeface="Verdana"/>
              <a:ea typeface="Verdana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2BEE3772-6C3D-A89F-E0E4-751F08FFA621}"/>
              </a:ext>
            </a:extLst>
          </p:cNvPr>
          <p:cNvSpPr/>
          <p:nvPr/>
        </p:nvSpPr>
        <p:spPr>
          <a:xfrm>
            <a:off x="1073025" y="2385571"/>
            <a:ext cx="2984372" cy="555669"/>
          </a:xfrm>
          <a:prstGeom prst="roundRect">
            <a:avLst/>
          </a:prstGeom>
          <a:solidFill>
            <a:schemeClr val="bg1"/>
          </a:solidFill>
          <a:ln>
            <a:solidFill>
              <a:srgbClr val="FC1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cap="all" err="1">
                <a:solidFill>
                  <a:schemeClr val="tx1"/>
                </a:solidFill>
                <a:latin typeface="Verdana"/>
                <a:ea typeface="Verdana"/>
              </a:rPr>
              <a:t>Etapas</a:t>
            </a:r>
            <a:r>
              <a:rPr lang="en-US" sz="1200" cap="all">
                <a:solidFill>
                  <a:schemeClr val="tx1"/>
                </a:solidFill>
                <a:latin typeface="Verdana"/>
                <a:ea typeface="Verdana"/>
              </a:rPr>
              <a:t> </a:t>
            </a:r>
            <a:r>
              <a:rPr lang="en-US" sz="1200" cap="all" err="1">
                <a:solidFill>
                  <a:schemeClr val="tx1"/>
                </a:solidFill>
                <a:latin typeface="Verdana"/>
                <a:ea typeface="Verdana"/>
              </a:rPr>
              <a:t>diferenciadas</a:t>
            </a:r>
            <a:endParaRPr lang="en-US" sz="1200" err="1">
              <a:solidFill>
                <a:schemeClr val="tx1"/>
              </a:solidFill>
              <a:latin typeface="Verdana"/>
              <a:ea typeface="Verdana"/>
            </a:endParaRPr>
          </a:p>
          <a:p>
            <a:pPr algn="ctr"/>
            <a:r>
              <a:rPr lang="en-US" sz="1200" cap="all">
                <a:solidFill>
                  <a:schemeClr val="tx1"/>
                </a:solidFill>
                <a:latin typeface="Verdana"/>
                <a:ea typeface="Verdana"/>
              </a:rPr>
              <a:t>(</a:t>
            </a:r>
            <a:r>
              <a:rPr lang="en-US" sz="1200" cap="all" err="1">
                <a:solidFill>
                  <a:schemeClr val="tx1"/>
                </a:solidFill>
                <a:latin typeface="Verdana"/>
                <a:ea typeface="Verdana"/>
              </a:rPr>
              <a:t>precalificación</a:t>
            </a:r>
            <a:r>
              <a:rPr lang="en-US" sz="1200" cap="all">
                <a:solidFill>
                  <a:schemeClr val="tx1"/>
                </a:solidFill>
                <a:latin typeface="Verdana"/>
                <a:ea typeface="Verdana"/>
              </a:rPr>
              <a:t>, </a:t>
            </a:r>
            <a:r>
              <a:rPr lang="en-US" sz="1200" cap="all" err="1">
                <a:solidFill>
                  <a:schemeClr val="tx1"/>
                </a:solidFill>
                <a:latin typeface="Verdana"/>
                <a:ea typeface="Verdana"/>
              </a:rPr>
              <a:t>calificación</a:t>
            </a:r>
            <a:r>
              <a:rPr lang="en-US" sz="1200" cap="all">
                <a:solidFill>
                  <a:schemeClr val="tx1"/>
                </a:solidFill>
                <a:latin typeface="Verdana"/>
                <a:ea typeface="Verdana"/>
              </a:rPr>
              <a:t> y </a:t>
            </a:r>
            <a:r>
              <a:rPr lang="en-US" sz="1200" cap="all" err="1">
                <a:solidFill>
                  <a:schemeClr val="tx1"/>
                </a:solidFill>
                <a:latin typeface="Verdana"/>
                <a:ea typeface="Verdana"/>
              </a:rPr>
              <a:t>apelación</a:t>
            </a:r>
            <a:r>
              <a:rPr lang="en-US" sz="1200" cap="all">
                <a:solidFill>
                  <a:schemeClr val="tx1"/>
                </a:solidFill>
                <a:latin typeface="Verdana"/>
                <a:ea typeface="Verdana"/>
              </a:rPr>
              <a:t>)</a:t>
            </a:r>
            <a:endParaRPr lang="es-ES">
              <a:solidFill>
                <a:schemeClr val="tx1"/>
              </a:solidFill>
              <a:cs typeface="Arial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E7F40CCC-4000-5BEE-6C04-3F07DE0AD965}"/>
              </a:ext>
            </a:extLst>
          </p:cNvPr>
          <p:cNvSpPr/>
          <p:nvPr/>
        </p:nvSpPr>
        <p:spPr>
          <a:xfrm>
            <a:off x="1073024" y="3140382"/>
            <a:ext cx="2984372" cy="555669"/>
          </a:xfrm>
          <a:prstGeom prst="roundRect">
            <a:avLst/>
          </a:prstGeom>
          <a:solidFill>
            <a:schemeClr val="bg1"/>
          </a:solidFill>
          <a:ln>
            <a:solidFill>
              <a:srgbClr val="FC1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200">
                <a:solidFill>
                  <a:schemeClr val="tx1"/>
                </a:solidFill>
                <a:latin typeface="Verdana"/>
                <a:ea typeface="Verdana"/>
              </a:rPr>
              <a:t>GENERAL Y OBLIGATORIO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5952E953-639B-9356-9D31-368AC3027D87}"/>
              </a:ext>
            </a:extLst>
          </p:cNvPr>
          <p:cNvSpPr/>
          <p:nvPr/>
        </p:nvSpPr>
        <p:spPr>
          <a:xfrm>
            <a:off x="1073024" y="3895193"/>
            <a:ext cx="2984372" cy="555669"/>
          </a:xfrm>
          <a:prstGeom prst="roundRect">
            <a:avLst/>
          </a:prstGeom>
          <a:solidFill>
            <a:schemeClr val="bg1"/>
          </a:solidFill>
          <a:ln>
            <a:solidFill>
              <a:srgbClr val="FC1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cap="all" err="1">
                <a:solidFill>
                  <a:srgbClr val="000000"/>
                </a:solidFill>
                <a:latin typeface="Verdana"/>
                <a:ea typeface="Verdana"/>
              </a:rPr>
              <a:t>Periodicidad</a:t>
            </a:r>
            <a:r>
              <a:rPr lang="en-US" sz="1200" cap="all">
                <a:solidFill>
                  <a:srgbClr val="000000"/>
                </a:solidFill>
                <a:latin typeface="Verdana"/>
                <a:ea typeface="Verdana"/>
              </a:rPr>
              <a:t> </a:t>
            </a:r>
            <a:r>
              <a:rPr lang="en-US" sz="1200" cap="all" err="1">
                <a:solidFill>
                  <a:srgbClr val="000000"/>
                </a:solidFill>
                <a:latin typeface="Verdana"/>
                <a:ea typeface="Verdana"/>
              </a:rPr>
              <a:t>anual</a:t>
            </a:r>
            <a:endParaRPr lang="es-ES" sz="1200" err="1">
              <a:solidFill>
                <a:srgbClr val="000000"/>
              </a:solidFill>
              <a:latin typeface="Verdana"/>
              <a:ea typeface="Verdana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7CF25D08-B3E5-F299-1544-C31D9C491523}"/>
              </a:ext>
            </a:extLst>
          </p:cNvPr>
          <p:cNvSpPr/>
          <p:nvPr/>
        </p:nvSpPr>
        <p:spPr>
          <a:xfrm>
            <a:off x="5213704" y="1652326"/>
            <a:ext cx="2984372" cy="555669"/>
          </a:xfrm>
          <a:prstGeom prst="roundRect">
            <a:avLst/>
          </a:prstGeom>
          <a:solidFill>
            <a:schemeClr val="bg1"/>
          </a:solidFill>
          <a:ln>
            <a:solidFill>
              <a:srgbClr val="FC1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200">
                <a:solidFill>
                  <a:schemeClr val="tx1"/>
                </a:solidFill>
                <a:latin typeface="Verdana"/>
                <a:ea typeface="Verdana"/>
                <a:cs typeface="+mn-lt"/>
              </a:rPr>
              <a:t>CON FECHA DE INICIO Y TÉRMINO</a:t>
            </a:r>
            <a:endParaRPr lang="es-ES" sz="1200">
              <a:solidFill>
                <a:schemeClr val="tx1"/>
              </a:solidFill>
              <a:latin typeface="Verdana"/>
              <a:ea typeface="Verdana"/>
              <a:cs typeface="Arial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D5BC3074-5A38-9A7D-4366-05646FE219EA}"/>
              </a:ext>
            </a:extLst>
          </p:cNvPr>
          <p:cNvSpPr/>
          <p:nvPr/>
        </p:nvSpPr>
        <p:spPr>
          <a:xfrm>
            <a:off x="5213704" y="2396354"/>
            <a:ext cx="2984372" cy="555669"/>
          </a:xfrm>
          <a:prstGeom prst="roundRect">
            <a:avLst/>
          </a:prstGeom>
          <a:solidFill>
            <a:schemeClr val="bg1"/>
          </a:solidFill>
          <a:ln>
            <a:solidFill>
              <a:srgbClr val="FC1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200">
                <a:solidFill>
                  <a:schemeClr val="tx1"/>
                </a:solidFill>
                <a:latin typeface="Verdana"/>
                <a:ea typeface="Verdana"/>
                <a:cs typeface="+mn-lt"/>
              </a:rPr>
              <a:t>OBJETIVO E IMPARCIAL</a:t>
            </a:r>
            <a:endParaRPr lang="es-ES" sz="1200">
              <a:solidFill>
                <a:schemeClr val="tx1"/>
              </a:solidFill>
              <a:latin typeface="Verdana"/>
              <a:ea typeface="Verdana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B0FAC834-DC86-310D-5FBD-698C474ECF74}"/>
              </a:ext>
            </a:extLst>
          </p:cNvPr>
          <p:cNvSpPr/>
          <p:nvPr/>
        </p:nvSpPr>
        <p:spPr>
          <a:xfrm>
            <a:off x="5213703" y="3151165"/>
            <a:ext cx="2984372" cy="555669"/>
          </a:xfrm>
          <a:prstGeom prst="roundRect">
            <a:avLst/>
          </a:prstGeom>
          <a:solidFill>
            <a:schemeClr val="bg1"/>
          </a:solidFill>
          <a:ln>
            <a:solidFill>
              <a:srgbClr val="FC1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200">
                <a:solidFill>
                  <a:schemeClr val="tx1"/>
                </a:solidFill>
                <a:latin typeface="Verdana"/>
                <a:ea typeface="Verdana"/>
                <a:cs typeface="+mn-lt"/>
              </a:rPr>
              <a:t>CONTEMPLA 4 LISTAS DE CALIFICACIÓN</a:t>
            </a:r>
            <a:endParaRPr lang="es-ES" sz="1200">
              <a:solidFill>
                <a:schemeClr val="tx1"/>
              </a:solidFill>
              <a:latin typeface="Verdana"/>
              <a:ea typeface="Verdana"/>
              <a:cs typeface="Arial"/>
            </a:endParaRP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9D670052-C9BC-6039-582E-5605A2F07676}"/>
              </a:ext>
            </a:extLst>
          </p:cNvPr>
          <p:cNvSpPr/>
          <p:nvPr/>
        </p:nvSpPr>
        <p:spPr>
          <a:xfrm>
            <a:off x="5213703" y="3905976"/>
            <a:ext cx="2984372" cy="555669"/>
          </a:xfrm>
          <a:prstGeom prst="roundRect">
            <a:avLst/>
          </a:prstGeom>
          <a:solidFill>
            <a:schemeClr val="bg1"/>
          </a:solidFill>
          <a:ln>
            <a:solidFill>
              <a:srgbClr val="FC1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1200">
                <a:solidFill>
                  <a:schemeClr val="tx1"/>
                </a:solidFill>
                <a:latin typeface="Verdana"/>
                <a:ea typeface="Verdana"/>
                <a:cs typeface="+mn-lt"/>
              </a:rPr>
              <a:t>EFECTOS EN LOS FUNCIONARIOS/AS </a:t>
            </a:r>
            <a:endParaRPr lang="es-ES" sz="1200">
              <a:solidFill>
                <a:schemeClr val="tx1"/>
              </a:solidFill>
              <a:latin typeface="Verdana"/>
              <a:ea typeface="Verdana"/>
              <a:cs typeface="Arial"/>
            </a:endParaRPr>
          </a:p>
          <a:p>
            <a:pPr algn="ctr"/>
            <a:r>
              <a:rPr lang="es-ES" sz="1200">
                <a:solidFill>
                  <a:schemeClr val="tx1"/>
                </a:solidFill>
                <a:latin typeface="Verdana"/>
                <a:ea typeface="Verdana"/>
                <a:cs typeface="+mn-lt"/>
              </a:rPr>
              <a:t>(PROMOCIÓN, ASCENSO Y OTROS)</a:t>
            </a:r>
            <a:endParaRPr lang="es-ES">
              <a:solidFill>
                <a:schemeClr val="tx1"/>
              </a:solidFill>
              <a:latin typeface="Arial"/>
              <a:ea typeface="Verdana"/>
              <a:cs typeface="Arial"/>
            </a:endParaRPr>
          </a:p>
        </p:txBody>
      </p:sp>
      <p:pic>
        <p:nvPicPr>
          <p:cNvPr id="3" name="Imagen 2" descr="Revision Illustration">
            <a:extLst>
              <a:ext uri="{FF2B5EF4-FFF2-40B4-BE49-F238E27FC236}">
                <a16:creationId xmlns:a16="http://schemas.microsoft.com/office/drawing/2014/main" id="{56A0ACB9-7CC2-C1E6-264E-BA4D99158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7364" y="194092"/>
            <a:ext cx="1310942" cy="141257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/>
          <p:cNvSpPr txBox="1"/>
          <p:nvPr/>
        </p:nvSpPr>
        <p:spPr>
          <a:xfrm>
            <a:off x="747272" y="584798"/>
            <a:ext cx="8016096" cy="29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s-419" sz="2400" b="1">
                <a:solidFill>
                  <a:schemeClr val="lt1"/>
                </a:solidFill>
                <a:latin typeface="Verdana"/>
                <a:ea typeface="Verdana"/>
                <a:sym typeface="Verdana"/>
              </a:rPr>
              <a:t>ETAPAS DEL PERÍODO CALIFICATORIO</a:t>
            </a:r>
            <a:endParaRPr lang="es-ES" sz="24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pic>
        <p:nvPicPr>
          <p:cNvPr id="2" name="Imagen 1" descr="Escala de tiempo&#10;&#10;El contenido generado por IA puede ser incorrecto.">
            <a:extLst>
              <a:ext uri="{FF2B5EF4-FFF2-40B4-BE49-F238E27FC236}">
                <a16:creationId xmlns:a16="http://schemas.microsoft.com/office/drawing/2014/main" id="{5BA17C00-AAFD-82A5-8CCC-5E3C00C747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85" t="285" r="303"/>
          <a:stretch>
            <a:fillRect/>
          </a:stretch>
        </p:blipFill>
        <p:spPr>
          <a:xfrm>
            <a:off x="1531188" y="1029581"/>
            <a:ext cx="6189446" cy="35794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E0AAFC65-A96F-D1DA-28A4-DDC5D6443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F798CEF0-23AB-7FDF-9102-FA8BAAC979B3}"/>
              </a:ext>
            </a:extLst>
          </p:cNvPr>
          <p:cNvSpPr txBox="1"/>
          <p:nvPr/>
        </p:nvSpPr>
        <p:spPr>
          <a:xfrm>
            <a:off x="617874" y="563232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s-419" sz="2400" b="1">
                <a:solidFill>
                  <a:schemeClr val="lt1"/>
                </a:solidFill>
                <a:latin typeface="Verdana"/>
                <a:ea typeface="Verdana"/>
                <a:sym typeface="Verdana"/>
              </a:rPr>
              <a:t>NO SE CALIFICAN</a:t>
            </a:r>
            <a:endParaRPr lang="es-ES" sz="24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DF2B69EF-5F9F-71B4-D280-973DC1254A72}"/>
              </a:ext>
            </a:extLst>
          </p:cNvPr>
          <p:cNvSpPr txBox="1"/>
          <p:nvPr/>
        </p:nvSpPr>
        <p:spPr>
          <a:xfrm>
            <a:off x="366623" y="2259043"/>
            <a:ext cx="13586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Jefe Superior del Servicio</a:t>
            </a:r>
            <a:r>
              <a:rPr lang="en-US" sz="1200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​</a:t>
            </a:r>
            <a:r>
              <a:rPr lang="es-ES" sz="1200">
                <a:solidFill>
                  <a:schemeClr val="bg1"/>
                </a:solidFill>
                <a:latin typeface="Verdana"/>
                <a:ea typeface="Verdana"/>
              </a:rPr>
              <a:t>.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D7EF62FA-EC8A-8E7C-6A0F-D73911C0B1E1}"/>
              </a:ext>
            </a:extLst>
          </p:cNvPr>
          <p:cNvSpPr txBox="1"/>
          <p:nvPr/>
        </p:nvSpPr>
        <p:spPr>
          <a:xfrm>
            <a:off x="1736067" y="2259043"/>
            <a:ext cx="180076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Subrogante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 legal ​</a:t>
            </a:r>
            <a:endParaRPr lang="es-ES"/>
          </a:p>
          <a:p>
            <a:pPr algn="just"/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del Jefe Superior ​</a:t>
            </a:r>
          </a:p>
          <a:p>
            <a:pPr algn="just"/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del Servicio.</a:t>
            </a:r>
          </a:p>
        </p:txBody>
      </p:sp>
      <p:pic>
        <p:nvPicPr>
          <p:cNvPr id="53" name="Imagen 52" descr="Leadership Training Icon">
            <a:extLst>
              <a:ext uri="{FF2B5EF4-FFF2-40B4-BE49-F238E27FC236}">
                <a16:creationId xmlns:a16="http://schemas.microsoft.com/office/drawing/2014/main" id="{80AF354E-A84F-6969-3E22-40BF62B3C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6583" y="1089083"/>
            <a:ext cx="1107026" cy="1175351"/>
          </a:xfrm>
          <a:prstGeom prst="rect">
            <a:avLst/>
          </a:prstGeom>
        </p:spPr>
      </p:pic>
      <p:pic>
        <p:nvPicPr>
          <p:cNvPr id="54" name="Imagen 53" descr="Leadership Support lineal color icon">
            <a:extLst>
              <a:ext uri="{FF2B5EF4-FFF2-40B4-BE49-F238E27FC236}">
                <a16:creationId xmlns:a16="http://schemas.microsoft.com/office/drawing/2014/main" id="{10FD4EB2-1DB1-D00A-DB67-C3A371914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569" y="1272395"/>
            <a:ext cx="997371" cy="992039"/>
          </a:xfrm>
          <a:prstGeom prst="rect">
            <a:avLst/>
          </a:prstGeom>
        </p:spPr>
      </p:pic>
      <p:sp>
        <p:nvSpPr>
          <p:cNvPr id="55" name="CuadroTexto 54">
            <a:extLst>
              <a:ext uri="{FF2B5EF4-FFF2-40B4-BE49-F238E27FC236}">
                <a16:creationId xmlns:a16="http://schemas.microsoft.com/office/drawing/2014/main" id="{974DCD21-265F-917D-99BC-ED63F312FED3}"/>
              </a:ext>
            </a:extLst>
          </p:cNvPr>
          <p:cNvSpPr txBox="1"/>
          <p:nvPr/>
        </p:nvSpPr>
        <p:spPr>
          <a:xfrm>
            <a:off x="3472133" y="2259043"/>
            <a:ext cx="168215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Funcionarios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/as con 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desempeño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 inferior a seis meses.</a:t>
            </a:r>
            <a:endParaRPr lang="es-ES" sz="1200" b="1">
              <a:solidFill>
                <a:schemeClr val="bg1"/>
              </a:solidFill>
              <a:latin typeface="Verdana"/>
              <a:ea typeface="Verdana"/>
              <a:cs typeface="Segoe UI"/>
            </a:endParaRPr>
          </a:p>
        </p:txBody>
      </p:sp>
      <p:pic>
        <p:nvPicPr>
          <p:cNvPr id="57" name="Imagen 56" descr="Calendar and Clock Icon">
            <a:extLst>
              <a:ext uri="{FF2B5EF4-FFF2-40B4-BE49-F238E27FC236}">
                <a16:creationId xmlns:a16="http://schemas.microsoft.com/office/drawing/2014/main" id="{A1E2B43E-45E8-9DC7-9063-93F3C5398F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2402" y="1089084"/>
            <a:ext cx="1272397" cy="1175350"/>
          </a:xfrm>
          <a:prstGeom prst="rect">
            <a:avLst/>
          </a:prstGeom>
        </p:spPr>
      </p:pic>
      <p:sp>
        <p:nvSpPr>
          <p:cNvPr id="58" name="CuadroTexto 57">
            <a:extLst>
              <a:ext uri="{FF2B5EF4-FFF2-40B4-BE49-F238E27FC236}">
                <a16:creationId xmlns:a16="http://schemas.microsoft.com/office/drawing/2014/main" id="{CB9650C0-24D4-399E-3D1F-8AA8AD1F9940}"/>
              </a:ext>
            </a:extLst>
          </p:cNvPr>
          <p:cNvSpPr txBox="1"/>
          <p:nvPr/>
        </p:nvSpPr>
        <p:spPr>
          <a:xfrm>
            <a:off x="5229763" y="2356090"/>
            <a:ext cx="184389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Miembros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 de la Junta 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Calificadora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 Central.</a:t>
            </a:r>
            <a:endParaRPr lang="es-ES">
              <a:solidFill>
                <a:schemeClr val="bg1"/>
              </a:solidFill>
            </a:endParaRPr>
          </a:p>
        </p:txBody>
      </p:sp>
      <p:pic>
        <p:nvPicPr>
          <p:cNvPr id="59" name="Imagen 58" descr="Sketchy Editorial Boss’s Day Illustration">
            <a:extLst>
              <a:ext uri="{FF2B5EF4-FFF2-40B4-BE49-F238E27FC236}">
                <a16:creationId xmlns:a16="http://schemas.microsoft.com/office/drawing/2014/main" id="{741A9226-FB1F-97FF-840A-72B710A0F9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1021" y="1175349"/>
            <a:ext cx="1270599" cy="1175349"/>
          </a:xfrm>
          <a:prstGeom prst="rect">
            <a:avLst/>
          </a:prstGeom>
        </p:spPr>
      </p:pic>
      <p:sp>
        <p:nvSpPr>
          <p:cNvPr id="60" name="CuadroTexto 59">
            <a:extLst>
              <a:ext uri="{FF2B5EF4-FFF2-40B4-BE49-F238E27FC236}">
                <a16:creationId xmlns:a16="http://schemas.microsoft.com/office/drawing/2014/main" id="{867AEE1B-B017-7D01-7DB3-E917ED3994D7}"/>
              </a:ext>
            </a:extLst>
          </p:cNvPr>
          <p:cNvSpPr txBox="1"/>
          <p:nvPr/>
        </p:nvSpPr>
        <p:spPr>
          <a:xfrm>
            <a:off x="7181490" y="2356090"/>
            <a:ext cx="184389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Representantes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 del Personal 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por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 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estamento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.</a:t>
            </a:r>
            <a:endParaRPr lang="es-ES">
              <a:solidFill>
                <a:schemeClr val="bg1"/>
              </a:solidFill>
            </a:endParaRPr>
          </a:p>
        </p:txBody>
      </p:sp>
      <p:pic>
        <p:nvPicPr>
          <p:cNvPr id="3" name="Imagen 2" descr="Full Color Lined Leadership Icon">
            <a:extLst>
              <a:ext uri="{FF2B5EF4-FFF2-40B4-BE49-F238E27FC236}">
                <a16:creationId xmlns:a16="http://schemas.microsoft.com/office/drawing/2014/main" id="{08E70ECA-4DC0-EF85-14DA-5E05052FC1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9011" y="1180290"/>
            <a:ext cx="1249035" cy="116546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EC5245E-8206-94D1-CFC8-BAACAD3B15F1}"/>
              </a:ext>
            </a:extLst>
          </p:cNvPr>
          <p:cNvSpPr txBox="1"/>
          <p:nvPr/>
        </p:nvSpPr>
        <p:spPr>
          <a:xfrm>
            <a:off x="345057" y="4049023"/>
            <a:ext cx="157432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Dirigentes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 de 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asociaciones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 </a:t>
            </a:r>
            <a:endParaRPr lang="es-ES">
              <a:solidFill>
                <a:schemeClr val="bg1"/>
              </a:solidFill>
              <a:ea typeface="Verdana"/>
            </a:endParaRPr>
          </a:p>
          <a:p>
            <a:pPr algn="just"/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de 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funcionarios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.</a:t>
            </a:r>
            <a:endParaRPr lang="es-ES" err="1">
              <a:solidFill>
                <a:schemeClr val="bg1"/>
              </a:solidFill>
              <a:ea typeface="Verdana"/>
            </a:endParaRPr>
          </a:p>
        </p:txBody>
      </p:sp>
      <p:pic>
        <p:nvPicPr>
          <p:cNvPr id="7" name="Imagen 6" descr="Flat Textured Board of Directors">
            <a:extLst>
              <a:ext uri="{FF2B5EF4-FFF2-40B4-BE49-F238E27FC236}">
                <a16:creationId xmlns:a16="http://schemas.microsoft.com/office/drawing/2014/main" id="{AA4AC9E4-C4B2-8C23-E94B-9896423AF0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967" y="2782019"/>
            <a:ext cx="1101104" cy="126161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1B3FADF-AD56-CB76-67F6-021CBC52314D}"/>
              </a:ext>
            </a:extLst>
          </p:cNvPr>
          <p:cNvSpPr txBox="1"/>
          <p:nvPr/>
        </p:nvSpPr>
        <p:spPr>
          <a:xfrm>
            <a:off x="2145821" y="4049023"/>
            <a:ext cx="189781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Personas 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que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 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pierden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 la 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calidad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 ​</a:t>
            </a:r>
            <a:endParaRPr lang="en-US">
              <a:solidFill>
                <a:schemeClr val="bg1"/>
              </a:solidFill>
            </a:endParaRPr>
          </a:p>
          <a:p>
            <a:pPr algn="just"/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de 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funcionarios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/as.</a:t>
            </a:r>
          </a:p>
        </p:txBody>
      </p:sp>
      <p:pic>
        <p:nvPicPr>
          <p:cNvPr id="10" name="Imagen 9" descr="Dismissal Icon">
            <a:extLst>
              <a:ext uri="{FF2B5EF4-FFF2-40B4-BE49-F238E27FC236}">
                <a16:creationId xmlns:a16="http://schemas.microsoft.com/office/drawing/2014/main" id="{F5827B8F-7EAF-48D7-8689-671D847FA0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10005" y="3170207"/>
            <a:ext cx="948906" cy="87342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8125D1F-3655-939F-D981-C6397DFE5166}"/>
              </a:ext>
            </a:extLst>
          </p:cNvPr>
          <p:cNvSpPr txBox="1"/>
          <p:nvPr/>
        </p:nvSpPr>
        <p:spPr>
          <a:xfrm>
            <a:off x="6480594" y="4049023"/>
            <a:ext cx="242617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Directivos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 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elegidos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 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mediante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 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el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 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sistema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 de Alta 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Dirección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 ​Pública.</a:t>
            </a:r>
            <a:endParaRPr lang="en-US">
              <a:solidFill>
                <a:schemeClr val="bg1"/>
              </a:solidFill>
              <a:ea typeface="Verdana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C8184D3-E22F-3A2F-AEE6-78474D8F4186}"/>
              </a:ext>
            </a:extLst>
          </p:cNvPr>
          <p:cNvSpPr txBox="1"/>
          <p:nvPr/>
        </p:nvSpPr>
        <p:spPr>
          <a:xfrm>
            <a:off x="4183811" y="4059806"/>
            <a:ext cx="21134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Personas 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contratadas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 bajo la 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modalidad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​ de </a:t>
            </a:r>
            <a:r>
              <a:rPr lang="en-US" sz="1200" b="1" err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honorarios</a:t>
            </a:r>
            <a:r>
              <a:rPr lang="en-US" sz="1200" b="1">
                <a:solidFill>
                  <a:schemeClr val="bg1"/>
                </a:solidFill>
                <a:latin typeface="Verdana"/>
                <a:ea typeface="Verdana"/>
                <a:cs typeface="Segoe UI"/>
              </a:rPr>
              <a:t>.</a:t>
            </a:r>
          </a:p>
        </p:txBody>
      </p:sp>
      <p:pic>
        <p:nvPicPr>
          <p:cNvPr id="16" name="Imagen 15" descr="Meeting business director leadership">
            <a:extLst>
              <a:ext uri="{FF2B5EF4-FFF2-40B4-BE49-F238E27FC236}">
                <a16:creationId xmlns:a16="http://schemas.microsoft.com/office/drawing/2014/main" id="{12DD8420-A0E5-30C5-1AF6-91FD72E8B5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89835" y="3051592"/>
            <a:ext cx="1002822" cy="992040"/>
          </a:xfrm>
          <a:prstGeom prst="rect">
            <a:avLst/>
          </a:prstGeom>
        </p:spPr>
      </p:pic>
      <p:pic>
        <p:nvPicPr>
          <p:cNvPr id="17" name="Imagen 16" descr="Contract Icon">
            <a:extLst>
              <a:ext uri="{FF2B5EF4-FFF2-40B4-BE49-F238E27FC236}">
                <a16:creationId xmlns:a16="http://schemas.microsoft.com/office/drawing/2014/main" id="{C0A9B4D4-F232-393B-4BED-B5EE11C04BF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59779" y="3033981"/>
            <a:ext cx="1178225" cy="109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903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14F17813-5826-5499-0883-7EC7A7F09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ECF4CE3F-1D29-4DB1-1A9F-883426529D8B}"/>
              </a:ext>
            </a:extLst>
          </p:cNvPr>
          <p:cNvSpPr txBox="1"/>
          <p:nvPr/>
        </p:nvSpPr>
        <p:spPr>
          <a:xfrm>
            <a:off x="628657" y="76811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s-419" sz="2400" b="1">
                <a:solidFill>
                  <a:schemeClr val="lt1"/>
                </a:solidFill>
                <a:latin typeface="Verdana"/>
                <a:ea typeface="Verdana"/>
                <a:sym typeface="Verdana"/>
              </a:rPr>
              <a:t>¿QUÉ ES LA PRECALIFICACIÓN?</a:t>
            </a:r>
            <a:endParaRPr lang="es-ES" sz="24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2" name="Shape 1203">
            <a:extLst>
              <a:ext uri="{FF2B5EF4-FFF2-40B4-BE49-F238E27FC236}">
                <a16:creationId xmlns:a16="http://schemas.microsoft.com/office/drawing/2014/main" id="{2975CF1F-9841-F961-B047-A5B608218B28}"/>
              </a:ext>
            </a:extLst>
          </p:cNvPr>
          <p:cNvSpPr/>
          <p:nvPr/>
        </p:nvSpPr>
        <p:spPr>
          <a:xfrm rot="16200000">
            <a:off x="473168" y="1439557"/>
            <a:ext cx="733452" cy="712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4B2C50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3" name="Shape 1206">
            <a:extLst>
              <a:ext uri="{FF2B5EF4-FFF2-40B4-BE49-F238E27FC236}">
                <a16:creationId xmlns:a16="http://schemas.microsoft.com/office/drawing/2014/main" id="{3F3A85E3-1ADA-B0E2-A09A-DEE38A6F9A64}"/>
              </a:ext>
            </a:extLst>
          </p:cNvPr>
          <p:cNvSpPr/>
          <p:nvPr/>
        </p:nvSpPr>
        <p:spPr>
          <a:xfrm rot="16200000">
            <a:off x="473168" y="2528129"/>
            <a:ext cx="733452" cy="712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F39C1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4" name="Shape 1209">
            <a:extLst>
              <a:ext uri="{FF2B5EF4-FFF2-40B4-BE49-F238E27FC236}">
                <a16:creationId xmlns:a16="http://schemas.microsoft.com/office/drawing/2014/main" id="{CDEED558-9CDE-D12E-468E-1573EC3F31EC}"/>
              </a:ext>
            </a:extLst>
          </p:cNvPr>
          <p:cNvSpPr/>
          <p:nvPr/>
        </p:nvSpPr>
        <p:spPr>
          <a:xfrm rot="16200000">
            <a:off x="473168" y="3553001"/>
            <a:ext cx="733452" cy="712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16A085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5" name="Shape 1212">
            <a:extLst>
              <a:ext uri="{FF2B5EF4-FFF2-40B4-BE49-F238E27FC236}">
                <a16:creationId xmlns:a16="http://schemas.microsoft.com/office/drawing/2014/main" id="{D6BD69E7-624E-AB91-B00A-959ADF6ABC42}"/>
              </a:ext>
            </a:extLst>
          </p:cNvPr>
          <p:cNvSpPr/>
          <p:nvPr/>
        </p:nvSpPr>
        <p:spPr>
          <a:xfrm rot="16200000">
            <a:off x="4335645" y="1439557"/>
            <a:ext cx="733452" cy="712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C0392B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6" name="Shape 1217">
            <a:extLst>
              <a:ext uri="{FF2B5EF4-FFF2-40B4-BE49-F238E27FC236}">
                <a16:creationId xmlns:a16="http://schemas.microsoft.com/office/drawing/2014/main" id="{FA87A646-58AF-4ECF-C685-488E44CE9592}"/>
              </a:ext>
            </a:extLst>
          </p:cNvPr>
          <p:cNvSpPr/>
          <p:nvPr/>
        </p:nvSpPr>
        <p:spPr>
          <a:xfrm rot="16200000">
            <a:off x="4335645" y="2528129"/>
            <a:ext cx="733452" cy="712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9BBB59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7" name="Shape 1223">
            <a:extLst>
              <a:ext uri="{FF2B5EF4-FFF2-40B4-BE49-F238E27FC236}">
                <a16:creationId xmlns:a16="http://schemas.microsoft.com/office/drawing/2014/main" id="{DE7BEFEA-ADC7-99DA-2ACE-DF20F85F8A1D}"/>
              </a:ext>
            </a:extLst>
          </p:cNvPr>
          <p:cNvSpPr/>
          <p:nvPr/>
        </p:nvSpPr>
        <p:spPr>
          <a:xfrm rot="16200000">
            <a:off x="4335645" y="3553000"/>
            <a:ext cx="733452" cy="712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close/>
              </a:path>
            </a:pathLst>
          </a:custGeom>
          <a:solidFill>
            <a:srgbClr val="2980B9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1F4E7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2100" b="1" i="0" u="none" strike="noStrike" kern="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8" name="TextBox 85">
            <a:extLst>
              <a:ext uri="{FF2B5EF4-FFF2-40B4-BE49-F238E27FC236}">
                <a16:creationId xmlns:a16="http://schemas.microsoft.com/office/drawing/2014/main" id="{123D2F4E-7E14-345F-1448-4238AA523680}"/>
              </a:ext>
            </a:extLst>
          </p:cNvPr>
          <p:cNvSpPr txBox="1"/>
          <p:nvPr/>
        </p:nvSpPr>
        <p:spPr>
          <a:xfrm>
            <a:off x="1327516" y="1421989"/>
            <a:ext cx="270039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all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Evaluación</a:t>
            </a:r>
            <a:r>
              <a:rPr kumimoji="0" lang="en-US" sz="1200" b="1" i="0" u="none" strike="noStrike" kern="0" cap="all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 </a:t>
            </a:r>
            <a:r>
              <a:rPr kumimoji="0" lang="en-US" sz="1200" b="1" i="0" u="none" strike="noStrike" kern="0" cap="all" spc="0" normalizeH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previa</a:t>
            </a:r>
            <a:r>
              <a:rPr kumimoji="0" lang="en-US" sz="1200" b="1" i="0" u="none" strike="noStrike" kern="0" cap="all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 </a:t>
            </a:r>
            <a:r>
              <a:rPr kumimoji="0" lang="en-US" sz="1200" b="1" i="0" u="none" strike="noStrike" kern="0" cap="all" spc="0" normalizeH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realizada</a:t>
            </a:r>
            <a:r>
              <a:rPr kumimoji="0" lang="en-US" sz="1200" b="1" i="0" u="none" strike="noStrike" kern="0" cap="all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 </a:t>
            </a:r>
            <a:r>
              <a:rPr kumimoji="0" lang="en-US" sz="1200" b="1" i="0" u="none" strike="noStrike" kern="0" cap="all" spc="0" normalizeH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por</a:t>
            </a:r>
            <a:r>
              <a:rPr kumimoji="0" lang="en-US" sz="1200" b="1" i="0" u="none" strike="noStrike" kern="0" cap="all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 </a:t>
            </a:r>
            <a:r>
              <a:rPr kumimoji="0" lang="en-US" sz="1200" b="1" i="0" u="none" strike="noStrike" kern="0" cap="all" spc="0" normalizeH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el</a:t>
            </a:r>
            <a:r>
              <a:rPr kumimoji="0" lang="en-US" sz="1200" b="1" i="0" u="none" strike="noStrike" kern="0" cap="all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 jefe </a:t>
            </a:r>
            <a:r>
              <a:rPr kumimoji="0" lang="en-US" sz="1200" b="1" i="0" u="none" strike="noStrike" kern="0" cap="all" spc="0" normalizeH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directo</a:t>
            </a:r>
            <a:r>
              <a:rPr kumimoji="0" lang="en-US" sz="1200" b="1" i="0" u="none" strike="noStrike" kern="0" cap="all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 del </a:t>
            </a:r>
            <a:r>
              <a:rPr kumimoji="0" lang="en-US" sz="1200" b="1" i="0" u="none" strike="noStrike" kern="0" cap="all" spc="0" normalizeH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funcionario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.</a:t>
            </a:r>
            <a:endParaRPr lang="en-US" sz="1200" b="1" i="0" u="none" strike="noStrike" kern="0" cap="all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/>
              <a:cs typeface="Arial"/>
            </a:endParaRPr>
          </a:p>
        </p:txBody>
      </p:sp>
      <p:sp>
        <p:nvSpPr>
          <p:cNvPr id="9" name="TextBox 88">
            <a:extLst>
              <a:ext uri="{FF2B5EF4-FFF2-40B4-BE49-F238E27FC236}">
                <a16:creationId xmlns:a16="http://schemas.microsoft.com/office/drawing/2014/main" id="{8FA79707-944E-B6D0-2A1A-2B348E404F2F}"/>
              </a:ext>
            </a:extLst>
          </p:cNvPr>
          <p:cNvSpPr txBox="1"/>
          <p:nvPr/>
        </p:nvSpPr>
        <p:spPr>
          <a:xfrm>
            <a:off x="1327516" y="2543409"/>
            <a:ext cx="27034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Tx/>
              <a:defRPr/>
            </a:pP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El jefe </a:t>
            </a:r>
            <a:r>
              <a:rPr kumimoji="0" lang="en-US" sz="1200" b="1" i="0" u="none" strike="noStrike" kern="0" cap="all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directo</a:t>
            </a: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 </a:t>
            </a:r>
            <a:r>
              <a:rPr kumimoji="0" lang="en-US" sz="1200" b="1" i="0" u="none" strike="noStrike" kern="0" cap="all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debe</a:t>
            </a:r>
            <a:r>
              <a:rPr kumimoji="0" lang="en-US" sz="1200" b="1" i="0" u="none" strike="noStrike" kern="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 </a:t>
            </a:r>
            <a:r>
              <a:rPr kumimoji="0" lang="en-US" sz="1200" b="1" i="0" u="none" strike="noStrike" kern="0" cap="all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 </a:t>
            </a:r>
            <a:r>
              <a:rPr kumimoji="0" lang="en-US" sz="1200" b="1" i="0" u="none" strike="noStrike" kern="0" cap="all" spc="0" normalizeH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proporcionar</a:t>
            </a:r>
            <a:r>
              <a:rPr kumimoji="0" lang="en-US" sz="1200" b="1" i="0" u="none" strike="noStrike" kern="0" cap="all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 </a:t>
            </a:r>
            <a:r>
              <a:rPr kumimoji="0" lang="en-US" sz="1200" b="1" i="0" u="none" strike="noStrike" kern="0" cap="all" spc="0" normalizeH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por</a:t>
            </a:r>
            <a:r>
              <a:rPr kumimoji="0" lang="en-US" sz="1200" b="1" i="0" u="none" strike="noStrike" kern="0" cap="all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 </a:t>
            </a:r>
            <a:r>
              <a:rPr kumimoji="0" lang="en-US" sz="1200" b="1" i="0" u="none" strike="noStrike" kern="0" cap="all" spc="0" normalizeH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</a:rPr>
              <a:t>escrito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.</a:t>
            </a:r>
            <a:endParaRPr lang="en-US" sz="1200" b="1" i="0" u="none" strike="noStrike" kern="0" cap="all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/>
              <a:cs typeface="Arial"/>
            </a:endParaRPr>
          </a:p>
        </p:txBody>
      </p:sp>
      <p:sp>
        <p:nvSpPr>
          <p:cNvPr id="10" name="TextBox 91">
            <a:extLst>
              <a:ext uri="{FF2B5EF4-FFF2-40B4-BE49-F238E27FC236}">
                <a16:creationId xmlns:a16="http://schemas.microsoft.com/office/drawing/2014/main" id="{72BAE08E-4B11-8283-1A31-2AB7F7C59DA8}"/>
              </a:ext>
            </a:extLst>
          </p:cNvPr>
          <p:cNvSpPr txBox="1"/>
          <p:nvPr/>
        </p:nvSpPr>
        <p:spPr>
          <a:xfrm>
            <a:off x="1327517" y="3546215"/>
            <a:ext cx="270039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Tx/>
              <a:defRPr/>
            </a:pP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Antecedente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NECESARIO para QUE LA JUNTA CALIFICADORA PUEDA EVALUAR</a:t>
            </a:r>
            <a:r>
              <a:rPr lang="es-ES" sz="1200">
                <a:solidFill>
                  <a:schemeClr val="bg1"/>
                </a:solidFill>
                <a:latin typeface="Arial"/>
                <a:ea typeface="Verdana"/>
                <a:cs typeface="Arial"/>
              </a:rPr>
              <a:t>.</a:t>
            </a:r>
            <a:endParaRPr lang="es-ES" sz="1200">
              <a:solidFill>
                <a:schemeClr val="bg1"/>
              </a:solidFill>
              <a:cs typeface="Arial"/>
            </a:endParaRPr>
          </a:p>
        </p:txBody>
      </p:sp>
      <p:sp>
        <p:nvSpPr>
          <p:cNvPr id="11" name="TextBox 101">
            <a:extLst>
              <a:ext uri="{FF2B5EF4-FFF2-40B4-BE49-F238E27FC236}">
                <a16:creationId xmlns:a16="http://schemas.microsoft.com/office/drawing/2014/main" id="{75E6F9AA-B161-2FA7-51D7-240F9D4DA037}"/>
              </a:ext>
            </a:extLst>
          </p:cNvPr>
          <p:cNvSpPr txBox="1"/>
          <p:nvPr/>
        </p:nvSpPr>
        <p:spPr>
          <a:xfrm>
            <a:off x="5196090" y="1510007"/>
            <a:ext cx="365788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Tx/>
              <a:defRPr/>
            </a:pP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COntiene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conceptos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y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notas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debidamente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 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Fundamentadas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.</a:t>
            </a:r>
          </a:p>
        </p:txBody>
      </p:sp>
      <p:sp>
        <p:nvSpPr>
          <p:cNvPr id="12" name="TextBox 99">
            <a:extLst>
              <a:ext uri="{FF2B5EF4-FFF2-40B4-BE49-F238E27FC236}">
                <a16:creationId xmlns:a16="http://schemas.microsoft.com/office/drawing/2014/main" id="{44945B3F-205E-C8F8-D3B4-AF79BE88596F}"/>
              </a:ext>
            </a:extLst>
          </p:cNvPr>
          <p:cNvSpPr txBox="1"/>
          <p:nvPr/>
        </p:nvSpPr>
        <p:spPr>
          <a:xfrm>
            <a:off x="5196598" y="2478711"/>
            <a:ext cx="365704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Se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cumple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con la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entrega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de dos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informes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de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desempeño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y la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precalificación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misma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en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los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plazos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señalados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en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sz="1200" b="1" kern="0" cap="all" err="1">
                <a:solidFill>
                  <a:schemeClr val="bg1"/>
                </a:solidFill>
                <a:latin typeface="Verdana"/>
                <a:ea typeface="Verdana"/>
              </a:rPr>
              <a:t>el</a:t>
            </a: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 rec.</a:t>
            </a:r>
            <a:endParaRPr lang="es-ES" sz="1200">
              <a:solidFill>
                <a:schemeClr val="bg1"/>
              </a:solidFill>
              <a:cs typeface="Arial"/>
            </a:endParaRPr>
          </a:p>
        </p:txBody>
      </p:sp>
      <p:sp>
        <p:nvSpPr>
          <p:cNvPr id="13" name="TextBox 97">
            <a:extLst>
              <a:ext uri="{FF2B5EF4-FFF2-40B4-BE49-F238E27FC236}">
                <a16:creationId xmlns:a16="http://schemas.microsoft.com/office/drawing/2014/main" id="{F721DCA7-694C-50D6-3565-8DDEB16708B1}"/>
              </a:ext>
            </a:extLst>
          </p:cNvPr>
          <p:cNvSpPr txBox="1"/>
          <p:nvPr/>
        </p:nvSpPr>
        <p:spPr>
          <a:xfrm>
            <a:off x="5196598" y="3556998"/>
            <a:ext cx="365263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algn="just" fontAlgn="auto">
              <a:buClrTx/>
              <a:buSzTx/>
              <a:buFont typeface="Arial"/>
              <a:buNone/>
              <a:tabLst/>
              <a:defRPr/>
            </a:pPr>
            <a:r>
              <a:rPr lang="en-US" sz="1200" b="1" kern="0" cap="all">
                <a:solidFill>
                  <a:schemeClr val="bg1"/>
                </a:solidFill>
                <a:latin typeface="Verdana"/>
                <a:ea typeface="Verdana"/>
              </a:rPr>
              <a:t>POR CADA INFORME DE DESEMPEÑO SE COMPLETA UN FORMULARIO “HOJA DE OBSERVACIONES”.</a:t>
            </a:r>
            <a:endParaRPr lang="es-ES" sz="1200">
              <a:solidFill>
                <a:schemeClr val="bg1"/>
              </a:solidFill>
              <a:cs typeface="Arial"/>
            </a:endParaRPr>
          </a:p>
        </p:txBody>
      </p:sp>
      <p:sp>
        <p:nvSpPr>
          <p:cNvPr id="14" name="Shape 2617">
            <a:extLst>
              <a:ext uri="{FF2B5EF4-FFF2-40B4-BE49-F238E27FC236}">
                <a16:creationId xmlns:a16="http://schemas.microsoft.com/office/drawing/2014/main" id="{7FD84581-FE9D-AEAF-76A2-DB2FFD4E4FD5}"/>
              </a:ext>
            </a:extLst>
          </p:cNvPr>
          <p:cNvSpPr/>
          <p:nvPr/>
        </p:nvSpPr>
        <p:spPr>
          <a:xfrm>
            <a:off x="558081" y="3730772"/>
            <a:ext cx="483554" cy="395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7" y="20400"/>
                </a:moveTo>
                <a:cubicBezTo>
                  <a:pt x="4686" y="18711"/>
                  <a:pt x="5897" y="18036"/>
                  <a:pt x="7134" y="17493"/>
                </a:cubicBezTo>
                <a:lnTo>
                  <a:pt x="7173" y="17477"/>
                </a:lnTo>
                <a:cubicBezTo>
                  <a:pt x="8055" y="17190"/>
                  <a:pt x="9626" y="16039"/>
                  <a:pt x="9626" y="13569"/>
                </a:cubicBezTo>
                <a:cubicBezTo>
                  <a:pt x="9626" y="11474"/>
                  <a:pt x="8932" y="10452"/>
                  <a:pt x="8558" y="9902"/>
                </a:cubicBezTo>
                <a:cubicBezTo>
                  <a:pt x="8484" y="9791"/>
                  <a:pt x="8394" y="9649"/>
                  <a:pt x="8414" y="9680"/>
                </a:cubicBezTo>
                <a:cubicBezTo>
                  <a:pt x="8384" y="9599"/>
                  <a:pt x="8237" y="9129"/>
                  <a:pt x="8449" y="8035"/>
                </a:cubicBezTo>
                <a:cubicBezTo>
                  <a:pt x="8549" y="7522"/>
                  <a:pt x="8380" y="7241"/>
                  <a:pt x="8380" y="7241"/>
                </a:cubicBezTo>
                <a:cubicBezTo>
                  <a:pt x="8112" y="6505"/>
                  <a:pt x="7614" y="5133"/>
                  <a:pt x="7988" y="4025"/>
                </a:cubicBezTo>
                <a:cubicBezTo>
                  <a:pt x="8490" y="2492"/>
                  <a:pt x="8935" y="2190"/>
                  <a:pt x="9741" y="1747"/>
                </a:cubicBezTo>
                <a:cubicBezTo>
                  <a:pt x="9788" y="1721"/>
                  <a:pt x="9834" y="1691"/>
                  <a:pt x="9877" y="1657"/>
                </a:cubicBezTo>
                <a:cubicBezTo>
                  <a:pt x="10029" y="1535"/>
                  <a:pt x="10674" y="1200"/>
                  <a:pt x="11403" y="1200"/>
                </a:cubicBezTo>
                <a:cubicBezTo>
                  <a:pt x="11768" y="1200"/>
                  <a:pt x="12075" y="1285"/>
                  <a:pt x="12318" y="1454"/>
                </a:cubicBezTo>
                <a:cubicBezTo>
                  <a:pt x="12610" y="1655"/>
                  <a:pt x="12890" y="2039"/>
                  <a:pt x="13313" y="3271"/>
                </a:cubicBezTo>
                <a:cubicBezTo>
                  <a:pt x="14101" y="5469"/>
                  <a:pt x="13602" y="6698"/>
                  <a:pt x="13350" y="7124"/>
                </a:cubicBezTo>
                <a:cubicBezTo>
                  <a:pt x="13183" y="7407"/>
                  <a:pt x="13126" y="7764"/>
                  <a:pt x="13191" y="8102"/>
                </a:cubicBezTo>
                <a:cubicBezTo>
                  <a:pt x="13386" y="9109"/>
                  <a:pt x="13260" y="9534"/>
                  <a:pt x="13227" y="9619"/>
                </a:cubicBezTo>
                <a:cubicBezTo>
                  <a:pt x="13219" y="9631"/>
                  <a:pt x="13101" y="9814"/>
                  <a:pt x="13041" y="9902"/>
                </a:cubicBezTo>
                <a:cubicBezTo>
                  <a:pt x="12668" y="10452"/>
                  <a:pt x="11973" y="11474"/>
                  <a:pt x="11973" y="13569"/>
                </a:cubicBezTo>
                <a:cubicBezTo>
                  <a:pt x="11973" y="16039"/>
                  <a:pt x="13545" y="17190"/>
                  <a:pt x="14427" y="17477"/>
                </a:cubicBezTo>
                <a:lnTo>
                  <a:pt x="14466" y="17493"/>
                </a:lnTo>
                <a:cubicBezTo>
                  <a:pt x="15703" y="18036"/>
                  <a:pt x="16914" y="18711"/>
                  <a:pt x="17143" y="20400"/>
                </a:cubicBezTo>
                <a:cubicBezTo>
                  <a:pt x="17143" y="20400"/>
                  <a:pt x="4457" y="20400"/>
                  <a:pt x="4457" y="20400"/>
                </a:cubicBezTo>
                <a:close/>
                <a:moveTo>
                  <a:pt x="14715" y="16328"/>
                </a:moveTo>
                <a:cubicBezTo>
                  <a:pt x="14715" y="16328"/>
                  <a:pt x="12955" y="15815"/>
                  <a:pt x="12955" y="13569"/>
                </a:cubicBezTo>
                <a:cubicBezTo>
                  <a:pt x="12955" y="11596"/>
                  <a:pt x="13678" y="10901"/>
                  <a:pt x="13957" y="10421"/>
                </a:cubicBezTo>
                <a:cubicBezTo>
                  <a:pt x="13957" y="10421"/>
                  <a:pt x="14531" y="9807"/>
                  <a:pt x="14146" y="7826"/>
                </a:cubicBezTo>
                <a:cubicBezTo>
                  <a:pt x="14787" y="6740"/>
                  <a:pt x="14995" y="4972"/>
                  <a:pt x="14211" y="2789"/>
                </a:cubicBezTo>
                <a:cubicBezTo>
                  <a:pt x="13774" y="1514"/>
                  <a:pt x="13389" y="815"/>
                  <a:pt x="12801" y="409"/>
                </a:cubicBezTo>
                <a:cubicBezTo>
                  <a:pt x="12370" y="110"/>
                  <a:pt x="11880" y="0"/>
                  <a:pt x="11403" y="0"/>
                </a:cubicBezTo>
                <a:cubicBezTo>
                  <a:pt x="10516" y="0"/>
                  <a:pt x="9675" y="384"/>
                  <a:pt x="9339" y="653"/>
                </a:cubicBezTo>
                <a:cubicBezTo>
                  <a:pt x="8357" y="1192"/>
                  <a:pt x="7697" y="1688"/>
                  <a:pt x="7077" y="3579"/>
                </a:cubicBezTo>
                <a:cubicBezTo>
                  <a:pt x="6540" y="5168"/>
                  <a:pt x="7179" y="6892"/>
                  <a:pt x="7494" y="7758"/>
                </a:cubicBezTo>
                <a:cubicBezTo>
                  <a:pt x="7110" y="9740"/>
                  <a:pt x="7642" y="10421"/>
                  <a:pt x="7642" y="10421"/>
                </a:cubicBezTo>
                <a:cubicBezTo>
                  <a:pt x="7922" y="10901"/>
                  <a:pt x="8644" y="11596"/>
                  <a:pt x="8644" y="13569"/>
                </a:cubicBezTo>
                <a:cubicBezTo>
                  <a:pt x="8644" y="15815"/>
                  <a:pt x="6885" y="16328"/>
                  <a:pt x="6885" y="16328"/>
                </a:cubicBezTo>
                <a:cubicBezTo>
                  <a:pt x="5768" y="16819"/>
                  <a:pt x="3436" y="17760"/>
                  <a:pt x="3436" y="21000"/>
                </a:cubicBezTo>
                <a:cubicBezTo>
                  <a:pt x="3436" y="21000"/>
                  <a:pt x="3436" y="21600"/>
                  <a:pt x="3927" y="21600"/>
                </a:cubicBezTo>
                <a:lnTo>
                  <a:pt x="17673" y="21600"/>
                </a:lnTo>
                <a:cubicBezTo>
                  <a:pt x="18164" y="21600"/>
                  <a:pt x="18164" y="21000"/>
                  <a:pt x="18164" y="21000"/>
                </a:cubicBezTo>
                <a:cubicBezTo>
                  <a:pt x="18164" y="17760"/>
                  <a:pt x="15832" y="16819"/>
                  <a:pt x="14715" y="16328"/>
                </a:cubicBezTo>
                <a:moveTo>
                  <a:pt x="19516" y="15006"/>
                </a:moveTo>
                <a:cubicBezTo>
                  <a:pt x="19516" y="15006"/>
                  <a:pt x="18416" y="14701"/>
                  <a:pt x="18416" y="12954"/>
                </a:cubicBezTo>
                <a:cubicBezTo>
                  <a:pt x="18416" y="11419"/>
                  <a:pt x="18794" y="10879"/>
                  <a:pt x="19017" y="10506"/>
                </a:cubicBezTo>
                <a:cubicBezTo>
                  <a:pt x="19017" y="10506"/>
                  <a:pt x="19443" y="9975"/>
                  <a:pt x="19136" y="8435"/>
                </a:cubicBezTo>
                <a:cubicBezTo>
                  <a:pt x="19388" y="7760"/>
                  <a:pt x="19900" y="6419"/>
                  <a:pt x="19470" y="5184"/>
                </a:cubicBezTo>
                <a:cubicBezTo>
                  <a:pt x="18974" y="3714"/>
                  <a:pt x="18645" y="3327"/>
                  <a:pt x="17860" y="2908"/>
                </a:cubicBezTo>
                <a:cubicBezTo>
                  <a:pt x="17591" y="2699"/>
                  <a:pt x="16918" y="2400"/>
                  <a:pt x="16208" y="2400"/>
                </a:cubicBezTo>
                <a:cubicBezTo>
                  <a:pt x="15873" y="2400"/>
                  <a:pt x="15531" y="2473"/>
                  <a:pt x="15218" y="2647"/>
                </a:cubicBezTo>
                <a:cubicBezTo>
                  <a:pt x="15343" y="3035"/>
                  <a:pt x="15449" y="3420"/>
                  <a:pt x="15525" y="3799"/>
                </a:cubicBezTo>
                <a:cubicBezTo>
                  <a:pt x="15537" y="3790"/>
                  <a:pt x="15550" y="3779"/>
                  <a:pt x="15563" y="3770"/>
                </a:cubicBezTo>
                <a:cubicBezTo>
                  <a:pt x="15730" y="3657"/>
                  <a:pt x="15948" y="3600"/>
                  <a:pt x="16208" y="3600"/>
                </a:cubicBezTo>
                <a:cubicBezTo>
                  <a:pt x="16716" y="3600"/>
                  <a:pt x="17211" y="3825"/>
                  <a:pt x="17332" y="3919"/>
                </a:cubicBezTo>
                <a:cubicBezTo>
                  <a:pt x="17375" y="3953"/>
                  <a:pt x="17421" y="3983"/>
                  <a:pt x="17467" y="4008"/>
                </a:cubicBezTo>
                <a:cubicBezTo>
                  <a:pt x="17950" y="4265"/>
                  <a:pt x="18131" y="4362"/>
                  <a:pt x="18562" y="5641"/>
                </a:cubicBezTo>
                <a:cubicBezTo>
                  <a:pt x="18822" y="6387"/>
                  <a:pt x="18452" y="7378"/>
                  <a:pt x="18253" y="7911"/>
                </a:cubicBezTo>
                <a:cubicBezTo>
                  <a:pt x="18161" y="8156"/>
                  <a:pt x="18130" y="8457"/>
                  <a:pt x="18182" y="8718"/>
                </a:cubicBezTo>
                <a:cubicBezTo>
                  <a:pt x="18316" y="9392"/>
                  <a:pt x="18254" y="9706"/>
                  <a:pt x="18232" y="9784"/>
                </a:cubicBezTo>
                <a:cubicBezTo>
                  <a:pt x="18230" y="9788"/>
                  <a:pt x="18227" y="9793"/>
                  <a:pt x="18224" y="9798"/>
                </a:cubicBezTo>
                <a:lnTo>
                  <a:pt x="18191" y="9853"/>
                </a:lnTo>
                <a:cubicBezTo>
                  <a:pt x="17926" y="10290"/>
                  <a:pt x="17434" y="11106"/>
                  <a:pt x="17434" y="12954"/>
                </a:cubicBezTo>
                <a:cubicBezTo>
                  <a:pt x="17434" y="15019"/>
                  <a:pt x="18570" y="15933"/>
                  <a:pt x="19229" y="16155"/>
                </a:cubicBezTo>
                <a:cubicBezTo>
                  <a:pt x="19856" y="16429"/>
                  <a:pt x="20435" y="16859"/>
                  <a:pt x="20582" y="17999"/>
                </a:cubicBezTo>
                <a:lnTo>
                  <a:pt x="18459" y="18000"/>
                </a:lnTo>
                <a:cubicBezTo>
                  <a:pt x="18647" y="18353"/>
                  <a:pt x="18802" y="18755"/>
                  <a:pt x="18920" y="19200"/>
                </a:cubicBezTo>
                <a:lnTo>
                  <a:pt x="21109" y="19199"/>
                </a:lnTo>
                <a:cubicBezTo>
                  <a:pt x="21600" y="19199"/>
                  <a:pt x="21600" y="18599"/>
                  <a:pt x="21600" y="18599"/>
                </a:cubicBezTo>
                <a:cubicBezTo>
                  <a:pt x="21600" y="16199"/>
                  <a:pt x="20410" y="15388"/>
                  <a:pt x="19516" y="15006"/>
                </a:cubicBezTo>
                <a:moveTo>
                  <a:pt x="2371" y="16155"/>
                </a:moveTo>
                <a:cubicBezTo>
                  <a:pt x="3030" y="15933"/>
                  <a:pt x="4166" y="15019"/>
                  <a:pt x="4166" y="12954"/>
                </a:cubicBezTo>
                <a:cubicBezTo>
                  <a:pt x="4166" y="11106"/>
                  <a:pt x="3673" y="10290"/>
                  <a:pt x="3409" y="9853"/>
                </a:cubicBezTo>
                <a:lnTo>
                  <a:pt x="3376" y="9798"/>
                </a:lnTo>
                <a:cubicBezTo>
                  <a:pt x="3373" y="9793"/>
                  <a:pt x="3370" y="9788"/>
                  <a:pt x="3367" y="9784"/>
                </a:cubicBezTo>
                <a:cubicBezTo>
                  <a:pt x="3346" y="9706"/>
                  <a:pt x="3283" y="9392"/>
                  <a:pt x="3418" y="8718"/>
                </a:cubicBezTo>
                <a:cubicBezTo>
                  <a:pt x="3470" y="8457"/>
                  <a:pt x="3439" y="8156"/>
                  <a:pt x="3347" y="7911"/>
                </a:cubicBezTo>
                <a:cubicBezTo>
                  <a:pt x="3148" y="7378"/>
                  <a:pt x="2778" y="6387"/>
                  <a:pt x="3038" y="5641"/>
                </a:cubicBezTo>
                <a:cubicBezTo>
                  <a:pt x="3469" y="4362"/>
                  <a:pt x="3649" y="4265"/>
                  <a:pt x="4133" y="4008"/>
                </a:cubicBezTo>
                <a:cubicBezTo>
                  <a:pt x="4180" y="3983"/>
                  <a:pt x="4225" y="3953"/>
                  <a:pt x="4268" y="3919"/>
                </a:cubicBezTo>
                <a:cubicBezTo>
                  <a:pt x="4389" y="3825"/>
                  <a:pt x="4884" y="3600"/>
                  <a:pt x="5392" y="3600"/>
                </a:cubicBezTo>
                <a:cubicBezTo>
                  <a:pt x="5636" y="3600"/>
                  <a:pt x="5839" y="3655"/>
                  <a:pt x="6002" y="3755"/>
                </a:cubicBezTo>
                <a:cubicBezTo>
                  <a:pt x="6045" y="3548"/>
                  <a:pt x="6096" y="3341"/>
                  <a:pt x="6165" y="3134"/>
                </a:cubicBezTo>
                <a:cubicBezTo>
                  <a:pt x="6225" y="2950"/>
                  <a:pt x="6289" y="2793"/>
                  <a:pt x="6351" y="2630"/>
                </a:cubicBezTo>
                <a:cubicBezTo>
                  <a:pt x="6046" y="2468"/>
                  <a:pt x="5716" y="2400"/>
                  <a:pt x="5392" y="2400"/>
                </a:cubicBezTo>
                <a:cubicBezTo>
                  <a:pt x="4682" y="2400"/>
                  <a:pt x="4009" y="2699"/>
                  <a:pt x="3740" y="2908"/>
                </a:cubicBezTo>
                <a:cubicBezTo>
                  <a:pt x="2955" y="3327"/>
                  <a:pt x="2625" y="3714"/>
                  <a:pt x="2130" y="5184"/>
                </a:cubicBezTo>
                <a:cubicBezTo>
                  <a:pt x="1700" y="6419"/>
                  <a:pt x="2212" y="7760"/>
                  <a:pt x="2464" y="8435"/>
                </a:cubicBezTo>
                <a:cubicBezTo>
                  <a:pt x="2156" y="9975"/>
                  <a:pt x="2583" y="10506"/>
                  <a:pt x="2583" y="10506"/>
                </a:cubicBezTo>
                <a:cubicBezTo>
                  <a:pt x="2806" y="10879"/>
                  <a:pt x="3185" y="11419"/>
                  <a:pt x="3185" y="12954"/>
                </a:cubicBezTo>
                <a:cubicBezTo>
                  <a:pt x="3185" y="14701"/>
                  <a:pt x="2084" y="15006"/>
                  <a:pt x="2084" y="15006"/>
                </a:cubicBezTo>
                <a:cubicBezTo>
                  <a:pt x="1191" y="15388"/>
                  <a:pt x="0" y="16199"/>
                  <a:pt x="0" y="18599"/>
                </a:cubicBezTo>
                <a:cubicBezTo>
                  <a:pt x="0" y="18599"/>
                  <a:pt x="0" y="19199"/>
                  <a:pt x="491" y="19199"/>
                </a:cubicBezTo>
                <a:lnTo>
                  <a:pt x="2680" y="19200"/>
                </a:lnTo>
                <a:cubicBezTo>
                  <a:pt x="2798" y="18755"/>
                  <a:pt x="2952" y="18353"/>
                  <a:pt x="3141" y="18000"/>
                </a:cubicBezTo>
                <a:lnTo>
                  <a:pt x="1018" y="17999"/>
                </a:lnTo>
                <a:cubicBezTo>
                  <a:pt x="1165" y="16859"/>
                  <a:pt x="1744" y="16429"/>
                  <a:pt x="2371" y="16155"/>
                </a:cubicBezTo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14284" tIns="14284" rIns="14284" bIns="14284" anchor="ctr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" name="Shape 2617">
            <a:extLst>
              <a:ext uri="{FF2B5EF4-FFF2-40B4-BE49-F238E27FC236}">
                <a16:creationId xmlns:a16="http://schemas.microsoft.com/office/drawing/2014/main" id="{DD69DAF3-55E4-92B6-E46D-836FCF80A100}"/>
              </a:ext>
            </a:extLst>
          </p:cNvPr>
          <p:cNvSpPr/>
          <p:nvPr/>
        </p:nvSpPr>
        <p:spPr>
          <a:xfrm>
            <a:off x="4457174" y="3711387"/>
            <a:ext cx="483554" cy="395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7" y="20400"/>
                </a:moveTo>
                <a:cubicBezTo>
                  <a:pt x="4686" y="18711"/>
                  <a:pt x="5897" y="18036"/>
                  <a:pt x="7134" y="17493"/>
                </a:cubicBezTo>
                <a:lnTo>
                  <a:pt x="7173" y="17477"/>
                </a:lnTo>
                <a:cubicBezTo>
                  <a:pt x="8055" y="17190"/>
                  <a:pt x="9626" y="16039"/>
                  <a:pt x="9626" y="13569"/>
                </a:cubicBezTo>
                <a:cubicBezTo>
                  <a:pt x="9626" y="11474"/>
                  <a:pt x="8932" y="10452"/>
                  <a:pt x="8558" y="9902"/>
                </a:cubicBezTo>
                <a:cubicBezTo>
                  <a:pt x="8484" y="9791"/>
                  <a:pt x="8394" y="9649"/>
                  <a:pt x="8414" y="9680"/>
                </a:cubicBezTo>
                <a:cubicBezTo>
                  <a:pt x="8384" y="9599"/>
                  <a:pt x="8237" y="9129"/>
                  <a:pt x="8449" y="8035"/>
                </a:cubicBezTo>
                <a:cubicBezTo>
                  <a:pt x="8549" y="7522"/>
                  <a:pt x="8380" y="7241"/>
                  <a:pt x="8380" y="7241"/>
                </a:cubicBezTo>
                <a:cubicBezTo>
                  <a:pt x="8112" y="6505"/>
                  <a:pt x="7614" y="5133"/>
                  <a:pt x="7988" y="4025"/>
                </a:cubicBezTo>
                <a:cubicBezTo>
                  <a:pt x="8490" y="2492"/>
                  <a:pt x="8935" y="2190"/>
                  <a:pt x="9741" y="1747"/>
                </a:cubicBezTo>
                <a:cubicBezTo>
                  <a:pt x="9788" y="1721"/>
                  <a:pt x="9834" y="1691"/>
                  <a:pt x="9877" y="1657"/>
                </a:cubicBezTo>
                <a:cubicBezTo>
                  <a:pt x="10029" y="1535"/>
                  <a:pt x="10674" y="1200"/>
                  <a:pt x="11403" y="1200"/>
                </a:cubicBezTo>
                <a:cubicBezTo>
                  <a:pt x="11768" y="1200"/>
                  <a:pt x="12075" y="1285"/>
                  <a:pt x="12318" y="1454"/>
                </a:cubicBezTo>
                <a:cubicBezTo>
                  <a:pt x="12610" y="1655"/>
                  <a:pt x="12890" y="2039"/>
                  <a:pt x="13313" y="3271"/>
                </a:cubicBezTo>
                <a:cubicBezTo>
                  <a:pt x="14101" y="5469"/>
                  <a:pt x="13602" y="6698"/>
                  <a:pt x="13350" y="7124"/>
                </a:cubicBezTo>
                <a:cubicBezTo>
                  <a:pt x="13183" y="7407"/>
                  <a:pt x="13126" y="7764"/>
                  <a:pt x="13191" y="8102"/>
                </a:cubicBezTo>
                <a:cubicBezTo>
                  <a:pt x="13386" y="9109"/>
                  <a:pt x="13260" y="9534"/>
                  <a:pt x="13227" y="9619"/>
                </a:cubicBezTo>
                <a:cubicBezTo>
                  <a:pt x="13219" y="9631"/>
                  <a:pt x="13101" y="9814"/>
                  <a:pt x="13041" y="9902"/>
                </a:cubicBezTo>
                <a:cubicBezTo>
                  <a:pt x="12668" y="10452"/>
                  <a:pt x="11973" y="11474"/>
                  <a:pt x="11973" y="13569"/>
                </a:cubicBezTo>
                <a:cubicBezTo>
                  <a:pt x="11973" y="16039"/>
                  <a:pt x="13545" y="17190"/>
                  <a:pt x="14427" y="17477"/>
                </a:cubicBezTo>
                <a:lnTo>
                  <a:pt x="14466" y="17493"/>
                </a:lnTo>
                <a:cubicBezTo>
                  <a:pt x="15703" y="18036"/>
                  <a:pt x="16914" y="18711"/>
                  <a:pt x="17143" y="20400"/>
                </a:cubicBezTo>
                <a:cubicBezTo>
                  <a:pt x="17143" y="20400"/>
                  <a:pt x="4457" y="20400"/>
                  <a:pt x="4457" y="20400"/>
                </a:cubicBezTo>
                <a:close/>
                <a:moveTo>
                  <a:pt x="14715" y="16328"/>
                </a:moveTo>
                <a:cubicBezTo>
                  <a:pt x="14715" y="16328"/>
                  <a:pt x="12955" y="15815"/>
                  <a:pt x="12955" y="13569"/>
                </a:cubicBezTo>
                <a:cubicBezTo>
                  <a:pt x="12955" y="11596"/>
                  <a:pt x="13678" y="10901"/>
                  <a:pt x="13957" y="10421"/>
                </a:cubicBezTo>
                <a:cubicBezTo>
                  <a:pt x="13957" y="10421"/>
                  <a:pt x="14531" y="9807"/>
                  <a:pt x="14146" y="7826"/>
                </a:cubicBezTo>
                <a:cubicBezTo>
                  <a:pt x="14787" y="6740"/>
                  <a:pt x="14995" y="4972"/>
                  <a:pt x="14211" y="2789"/>
                </a:cubicBezTo>
                <a:cubicBezTo>
                  <a:pt x="13774" y="1514"/>
                  <a:pt x="13389" y="815"/>
                  <a:pt x="12801" y="409"/>
                </a:cubicBezTo>
                <a:cubicBezTo>
                  <a:pt x="12370" y="110"/>
                  <a:pt x="11880" y="0"/>
                  <a:pt x="11403" y="0"/>
                </a:cubicBezTo>
                <a:cubicBezTo>
                  <a:pt x="10516" y="0"/>
                  <a:pt x="9675" y="384"/>
                  <a:pt x="9339" y="653"/>
                </a:cubicBezTo>
                <a:cubicBezTo>
                  <a:pt x="8357" y="1192"/>
                  <a:pt x="7697" y="1688"/>
                  <a:pt x="7077" y="3579"/>
                </a:cubicBezTo>
                <a:cubicBezTo>
                  <a:pt x="6540" y="5168"/>
                  <a:pt x="7179" y="6892"/>
                  <a:pt x="7494" y="7758"/>
                </a:cubicBezTo>
                <a:cubicBezTo>
                  <a:pt x="7110" y="9740"/>
                  <a:pt x="7642" y="10421"/>
                  <a:pt x="7642" y="10421"/>
                </a:cubicBezTo>
                <a:cubicBezTo>
                  <a:pt x="7922" y="10901"/>
                  <a:pt x="8644" y="11596"/>
                  <a:pt x="8644" y="13569"/>
                </a:cubicBezTo>
                <a:cubicBezTo>
                  <a:pt x="8644" y="15815"/>
                  <a:pt x="6885" y="16328"/>
                  <a:pt x="6885" y="16328"/>
                </a:cubicBezTo>
                <a:cubicBezTo>
                  <a:pt x="5768" y="16819"/>
                  <a:pt x="3436" y="17760"/>
                  <a:pt x="3436" y="21000"/>
                </a:cubicBezTo>
                <a:cubicBezTo>
                  <a:pt x="3436" y="21000"/>
                  <a:pt x="3436" y="21600"/>
                  <a:pt x="3927" y="21600"/>
                </a:cubicBezTo>
                <a:lnTo>
                  <a:pt x="17673" y="21600"/>
                </a:lnTo>
                <a:cubicBezTo>
                  <a:pt x="18164" y="21600"/>
                  <a:pt x="18164" y="21000"/>
                  <a:pt x="18164" y="21000"/>
                </a:cubicBezTo>
                <a:cubicBezTo>
                  <a:pt x="18164" y="17760"/>
                  <a:pt x="15832" y="16819"/>
                  <a:pt x="14715" y="16328"/>
                </a:cubicBezTo>
                <a:moveTo>
                  <a:pt x="19516" y="15006"/>
                </a:moveTo>
                <a:cubicBezTo>
                  <a:pt x="19516" y="15006"/>
                  <a:pt x="18416" y="14701"/>
                  <a:pt x="18416" y="12954"/>
                </a:cubicBezTo>
                <a:cubicBezTo>
                  <a:pt x="18416" y="11419"/>
                  <a:pt x="18794" y="10879"/>
                  <a:pt x="19017" y="10506"/>
                </a:cubicBezTo>
                <a:cubicBezTo>
                  <a:pt x="19017" y="10506"/>
                  <a:pt x="19443" y="9975"/>
                  <a:pt x="19136" y="8435"/>
                </a:cubicBezTo>
                <a:cubicBezTo>
                  <a:pt x="19388" y="7760"/>
                  <a:pt x="19900" y="6419"/>
                  <a:pt x="19470" y="5184"/>
                </a:cubicBezTo>
                <a:cubicBezTo>
                  <a:pt x="18974" y="3714"/>
                  <a:pt x="18645" y="3327"/>
                  <a:pt x="17860" y="2908"/>
                </a:cubicBezTo>
                <a:cubicBezTo>
                  <a:pt x="17591" y="2699"/>
                  <a:pt x="16918" y="2400"/>
                  <a:pt x="16208" y="2400"/>
                </a:cubicBezTo>
                <a:cubicBezTo>
                  <a:pt x="15873" y="2400"/>
                  <a:pt x="15531" y="2473"/>
                  <a:pt x="15218" y="2647"/>
                </a:cubicBezTo>
                <a:cubicBezTo>
                  <a:pt x="15343" y="3035"/>
                  <a:pt x="15449" y="3420"/>
                  <a:pt x="15525" y="3799"/>
                </a:cubicBezTo>
                <a:cubicBezTo>
                  <a:pt x="15537" y="3790"/>
                  <a:pt x="15550" y="3779"/>
                  <a:pt x="15563" y="3770"/>
                </a:cubicBezTo>
                <a:cubicBezTo>
                  <a:pt x="15730" y="3657"/>
                  <a:pt x="15948" y="3600"/>
                  <a:pt x="16208" y="3600"/>
                </a:cubicBezTo>
                <a:cubicBezTo>
                  <a:pt x="16716" y="3600"/>
                  <a:pt x="17211" y="3825"/>
                  <a:pt x="17332" y="3919"/>
                </a:cubicBezTo>
                <a:cubicBezTo>
                  <a:pt x="17375" y="3953"/>
                  <a:pt x="17421" y="3983"/>
                  <a:pt x="17467" y="4008"/>
                </a:cubicBezTo>
                <a:cubicBezTo>
                  <a:pt x="17950" y="4265"/>
                  <a:pt x="18131" y="4362"/>
                  <a:pt x="18562" y="5641"/>
                </a:cubicBezTo>
                <a:cubicBezTo>
                  <a:pt x="18822" y="6387"/>
                  <a:pt x="18452" y="7378"/>
                  <a:pt x="18253" y="7911"/>
                </a:cubicBezTo>
                <a:cubicBezTo>
                  <a:pt x="18161" y="8156"/>
                  <a:pt x="18130" y="8457"/>
                  <a:pt x="18182" y="8718"/>
                </a:cubicBezTo>
                <a:cubicBezTo>
                  <a:pt x="18316" y="9392"/>
                  <a:pt x="18254" y="9706"/>
                  <a:pt x="18232" y="9784"/>
                </a:cubicBezTo>
                <a:cubicBezTo>
                  <a:pt x="18230" y="9788"/>
                  <a:pt x="18227" y="9793"/>
                  <a:pt x="18224" y="9798"/>
                </a:cubicBezTo>
                <a:lnTo>
                  <a:pt x="18191" y="9853"/>
                </a:lnTo>
                <a:cubicBezTo>
                  <a:pt x="17926" y="10290"/>
                  <a:pt x="17434" y="11106"/>
                  <a:pt x="17434" y="12954"/>
                </a:cubicBezTo>
                <a:cubicBezTo>
                  <a:pt x="17434" y="15019"/>
                  <a:pt x="18570" y="15933"/>
                  <a:pt x="19229" y="16155"/>
                </a:cubicBezTo>
                <a:cubicBezTo>
                  <a:pt x="19856" y="16429"/>
                  <a:pt x="20435" y="16859"/>
                  <a:pt x="20582" y="17999"/>
                </a:cubicBezTo>
                <a:lnTo>
                  <a:pt x="18459" y="18000"/>
                </a:lnTo>
                <a:cubicBezTo>
                  <a:pt x="18647" y="18353"/>
                  <a:pt x="18802" y="18755"/>
                  <a:pt x="18920" y="19200"/>
                </a:cubicBezTo>
                <a:lnTo>
                  <a:pt x="21109" y="19199"/>
                </a:lnTo>
                <a:cubicBezTo>
                  <a:pt x="21600" y="19199"/>
                  <a:pt x="21600" y="18599"/>
                  <a:pt x="21600" y="18599"/>
                </a:cubicBezTo>
                <a:cubicBezTo>
                  <a:pt x="21600" y="16199"/>
                  <a:pt x="20410" y="15388"/>
                  <a:pt x="19516" y="15006"/>
                </a:cubicBezTo>
                <a:moveTo>
                  <a:pt x="2371" y="16155"/>
                </a:moveTo>
                <a:cubicBezTo>
                  <a:pt x="3030" y="15933"/>
                  <a:pt x="4166" y="15019"/>
                  <a:pt x="4166" y="12954"/>
                </a:cubicBezTo>
                <a:cubicBezTo>
                  <a:pt x="4166" y="11106"/>
                  <a:pt x="3673" y="10290"/>
                  <a:pt x="3409" y="9853"/>
                </a:cubicBezTo>
                <a:lnTo>
                  <a:pt x="3376" y="9798"/>
                </a:lnTo>
                <a:cubicBezTo>
                  <a:pt x="3373" y="9793"/>
                  <a:pt x="3370" y="9788"/>
                  <a:pt x="3367" y="9784"/>
                </a:cubicBezTo>
                <a:cubicBezTo>
                  <a:pt x="3346" y="9706"/>
                  <a:pt x="3283" y="9392"/>
                  <a:pt x="3418" y="8718"/>
                </a:cubicBezTo>
                <a:cubicBezTo>
                  <a:pt x="3470" y="8457"/>
                  <a:pt x="3439" y="8156"/>
                  <a:pt x="3347" y="7911"/>
                </a:cubicBezTo>
                <a:cubicBezTo>
                  <a:pt x="3148" y="7378"/>
                  <a:pt x="2778" y="6387"/>
                  <a:pt x="3038" y="5641"/>
                </a:cubicBezTo>
                <a:cubicBezTo>
                  <a:pt x="3469" y="4362"/>
                  <a:pt x="3649" y="4265"/>
                  <a:pt x="4133" y="4008"/>
                </a:cubicBezTo>
                <a:cubicBezTo>
                  <a:pt x="4180" y="3983"/>
                  <a:pt x="4225" y="3953"/>
                  <a:pt x="4268" y="3919"/>
                </a:cubicBezTo>
                <a:cubicBezTo>
                  <a:pt x="4389" y="3825"/>
                  <a:pt x="4884" y="3600"/>
                  <a:pt x="5392" y="3600"/>
                </a:cubicBezTo>
                <a:cubicBezTo>
                  <a:pt x="5636" y="3600"/>
                  <a:pt x="5839" y="3655"/>
                  <a:pt x="6002" y="3755"/>
                </a:cubicBezTo>
                <a:cubicBezTo>
                  <a:pt x="6045" y="3548"/>
                  <a:pt x="6096" y="3341"/>
                  <a:pt x="6165" y="3134"/>
                </a:cubicBezTo>
                <a:cubicBezTo>
                  <a:pt x="6225" y="2950"/>
                  <a:pt x="6289" y="2793"/>
                  <a:pt x="6351" y="2630"/>
                </a:cubicBezTo>
                <a:cubicBezTo>
                  <a:pt x="6046" y="2468"/>
                  <a:pt x="5716" y="2400"/>
                  <a:pt x="5392" y="2400"/>
                </a:cubicBezTo>
                <a:cubicBezTo>
                  <a:pt x="4682" y="2400"/>
                  <a:pt x="4009" y="2699"/>
                  <a:pt x="3740" y="2908"/>
                </a:cubicBezTo>
                <a:cubicBezTo>
                  <a:pt x="2955" y="3327"/>
                  <a:pt x="2625" y="3714"/>
                  <a:pt x="2130" y="5184"/>
                </a:cubicBezTo>
                <a:cubicBezTo>
                  <a:pt x="1700" y="6419"/>
                  <a:pt x="2212" y="7760"/>
                  <a:pt x="2464" y="8435"/>
                </a:cubicBezTo>
                <a:cubicBezTo>
                  <a:pt x="2156" y="9975"/>
                  <a:pt x="2583" y="10506"/>
                  <a:pt x="2583" y="10506"/>
                </a:cubicBezTo>
                <a:cubicBezTo>
                  <a:pt x="2806" y="10879"/>
                  <a:pt x="3185" y="11419"/>
                  <a:pt x="3185" y="12954"/>
                </a:cubicBezTo>
                <a:cubicBezTo>
                  <a:pt x="3185" y="14701"/>
                  <a:pt x="2084" y="15006"/>
                  <a:pt x="2084" y="15006"/>
                </a:cubicBezTo>
                <a:cubicBezTo>
                  <a:pt x="1191" y="15388"/>
                  <a:pt x="0" y="16199"/>
                  <a:pt x="0" y="18599"/>
                </a:cubicBezTo>
                <a:cubicBezTo>
                  <a:pt x="0" y="18599"/>
                  <a:pt x="0" y="19199"/>
                  <a:pt x="491" y="19199"/>
                </a:cubicBezTo>
                <a:lnTo>
                  <a:pt x="2680" y="19200"/>
                </a:lnTo>
                <a:cubicBezTo>
                  <a:pt x="2798" y="18755"/>
                  <a:pt x="2952" y="18353"/>
                  <a:pt x="3141" y="18000"/>
                </a:cubicBezTo>
                <a:lnTo>
                  <a:pt x="1018" y="17999"/>
                </a:lnTo>
                <a:cubicBezTo>
                  <a:pt x="1165" y="16859"/>
                  <a:pt x="1744" y="16429"/>
                  <a:pt x="2371" y="16155"/>
                </a:cubicBezTo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14284" tIns="14284" rIns="14284" bIns="14284" anchor="ctr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" name="Shape 2617">
            <a:extLst>
              <a:ext uri="{FF2B5EF4-FFF2-40B4-BE49-F238E27FC236}">
                <a16:creationId xmlns:a16="http://schemas.microsoft.com/office/drawing/2014/main" id="{A14FC1B8-4AB0-F6D2-1B55-3EACB99DBBB7}"/>
              </a:ext>
            </a:extLst>
          </p:cNvPr>
          <p:cNvSpPr/>
          <p:nvPr/>
        </p:nvSpPr>
        <p:spPr>
          <a:xfrm>
            <a:off x="537686" y="2659013"/>
            <a:ext cx="483554" cy="395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7" y="20400"/>
                </a:moveTo>
                <a:cubicBezTo>
                  <a:pt x="4686" y="18711"/>
                  <a:pt x="5897" y="18036"/>
                  <a:pt x="7134" y="17493"/>
                </a:cubicBezTo>
                <a:lnTo>
                  <a:pt x="7173" y="17477"/>
                </a:lnTo>
                <a:cubicBezTo>
                  <a:pt x="8055" y="17190"/>
                  <a:pt x="9626" y="16039"/>
                  <a:pt x="9626" y="13569"/>
                </a:cubicBezTo>
                <a:cubicBezTo>
                  <a:pt x="9626" y="11474"/>
                  <a:pt x="8932" y="10452"/>
                  <a:pt x="8558" y="9902"/>
                </a:cubicBezTo>
                <a:cubicBezTo>
                  <a:pt x="8484" y="9791"/>
                  <a:pt x="8394" y="9649"/>
                  <a:pt x="8414" y="9680"/>
                </a:cubicBezTo>
                <a:cubicBezTo>
                  <a:pt x="8384" y="9599"/>
                  <a:pt x="8237" y="9129"/>
                  <a:pt x="8449" y="8035"/>
                </a:cubicBezTo>
                <a:cubicBezTo>
                  <a:pt x="8549" y="7522"/>
                  <a:pt x="8380" y="7241"/>
                  <a:pt x="8380" y="7241"/>
                </a:cubicBezTo>
                <a:cubicBezTo>
                  <a:pt x="8112" y="6505"/>
                  <a:pt x="7614" y="5133"/>
                  <a:pt x="7988" y="4025"/>
                </a:cubicBezTo>
                <a:cubicBezTo>
                  <a:pt x="8490" y="2492"/>
                  <a:pt x="8935" y="2190"/>
                  <a:pt x="9741" y="1747"/>
                </a:cubicBezTo>
                <a:cubicBezTo>
                  <a:pt x="9788" y="1721"/>
                  <a:pt x="9834" y="1691"/>
                  <a:pt x="9877" y="1657"/>
                </a:cubicBezTo>
                <a:cubicBezTo>
                  <a:pt x="10029" y="1535"/>
                  <a:pt x="10674" y="1200"/>
                  <a:pt x="11403" y="1200"/>
                </a:cubicBezTo>
                <a:cubicBezTo>
                  <a:pt x="11768" y="1200"/>
                  <a:pt x="12075" y="1285"/>
                  <a:pt x="12318" y="1454"/>
                </a:cubicBezTo>
                <a:cubicBezTo>
                  <a:pt x="12610" y="1655"/>
                  <a:pt x="12890" y="2039"/>
                  <a:pt x="13313" y="3271"/>
                </a:cubicBezTo>
                <a:cubicBezTo>
                  <a:pt x="14101" y="5469"/>
                  <a:pt x="13602" y="6698"/>
                  <a:pt x="13350" y="7124"/>
                </a:cubicBezTo>
                <a:cubicBezTo>
                  <a:pt x="13183" y="7407"/>
                  <a:pt x="13126" y="7764"/>
                  <a:pt x="13191" y="8102"/>
                </a:cubicBezTo>
                <a:cubicBezTo>
                  <a:pt x="13386" y="9109"/>
                  <a:pt x="13260" y="9534"/>
                  <a:pt x="13227" y="9619"/>
                </a:cubicBezTo>
                <a:cubicBezTo>
                  <a:pt x="13219" y="9631"/>
                  <a:pt x="13101" y="9814"/>
                  <a:pt x="13041" y="9902"/>
                </a:cubicBezTo>
                <a:cubicBezTo>
                  <a:pt x="12668" y="10452"/>
                  <a:pt x="11973" y="11474"/>
                  <a:pt x="11973" y="13569"/>
                </a:cubicBezTo>
                <a:cubicBezTo>
                  <a:pt x="11973" y="16039"/>
                  <a:pt x="13545" y="17190"/>
                  <a:pt x="14427" y="17477"/>
                </a:cubicBezTo>
                <a:lnTo>
                  <a:pt x="14466" y="17493"/>
                </a:lnTo>
                <a:cubicBezTo>
                  <a:pt x="15703" y="18036"/>
                  <a:pt x="16914" y="18711"/>
                  <a:pt x="17143" y="20400"/>
                </a:cubicBezTo>
                <a:cubicBezTo>
                  <a:pt x="17143" y="20400"/>
                  <a:pt x="4457" y="20400"/>
                  <a:pt x="4457" y="20400"/>
                </a:cubicBezTo>
                <a:close/>
                <a:moveTo>
                  <a:pt x="14715" y="16328"/>
                </a:moveTo>
                <a:cubicBezTo>
                  <a:pt x="14715" y="16328"/>
                  <a:pt x="12955" y="15815"/>
                  <a:pt x="12955" y="13569"/>
                </a:cubicBezTo>
                <a:cubicBezTo>
                  <a:pt x="12955" y="11596"/>
                  <a:pt x="13678" y="10901"/>
                  <a:pt x="13957" y="10421"/>
                </a:cubicBezTo>
                <a:cubicBezTo>
                  <a:pt x="13957" y="10421"/>
                  <a:pt x="14531" y="9807"/>
                  <a:pt x="14146" y="7826"/>
                </a:cubicBezTo>
                <a:cubicBezTo>
                  <a:pt x="14787" y="6740"/>
                  <a:pt x="14995" y="4972"/>
                  <a:pt x="14211" y="2789"/>
                </a:cubicBezTo>
                <a:cubicBezTo>
                  <a:pt x="13774" y="1514"/>
                  <a:pt x="13389" y="815"/>
                  <a:pt x="12801" y="409"/>
                </a:cubicBezTo>
                <a:cubicBezTo>
                  <a:pt x="12370" y="110"/>
                  <a:pt x="11880" y="0"/>
                  <a:pt x="11403" y="0"/>
                </a:cubicBezTo>
                <a:cubicBezTo>
                  <a:pt x="10516" y="0"/>
                  <a:pt x="9675" y="384"/>
                  <a:pt x="9339" y="653"/>
                </a:cubicBezTo>
                <a:cubicBezTo>
                  <a:pt x="8357" y="1192"/>
                  <a:pt x="7697" y="1688"/>
                  <a:pt x="7077" y="3579"/>
                </a:cubicBezTo>
                <a:cubicBezTo>
                  <a:pt x="6540" y="5168"/>
                  <a:pt x="7179" y="6892"/>
                  <a:pt x="7494" y="7758"/>
                </a:cubicBezTo>
                <a:cubicBezTo>
                  <a:pt x="7110" y="9740"/>
                  <a:pt x="7642" y="10421"/>
                  <a:pt x="7642" y="10421"/>
                </a:cubicBezTo>
                <a:cubicBezTo>
                  <a:pt x="7922" y="10901"/>
                  <a:pt x="8644" y="11596"/>
                  <a:pt x="8644" y="13569"/>
                </a:cubicBezTo>
                <a:cubicBezTo>
                  <a:pt x="8644" y="15815"/>
                  <a:pt x="6885" y="16328"/>
                  <a:pt x="6885" y="16328"/>
                </a:cubicBezTo>
                <a:cubicBezTo>
                  <a:pt x="5768" y="16819"/>
                  <a:pt x="3436" y="17760"/>
                  <a:pt x="3436" y="21000"/>
                </a:cubicBezTo>
                <a:cubicBezTo>
                  <a:pt x="3436" y="21000"/>
                  <a:pt x="3436" y="21600"/>
                  <a:pt x="3927" y="21600"/>
                </a:cubicBezTo>
                <a:lnTo>
                  <a:pt x="17673" y="21600"/>
                </a:lnTo>
                <a:cubicBezTo>
                  <a:pt x="18164" y="21600"/>
                  <a:pt x="18164" y="21000"/>
                  <a:pt x="18164" y="21000"/>
                </a:cubicBezTo>
                <a:cubicBezTo>
                  <a:pt x="18164" y="17760"/>
                  <a:pt x="15832" y="16819"/>
                  <a:pt x="14715" y="16328"/>
                </a:cubicBezTo>
                <a:moveTo>
                  <a:pt x="19516" y="15006"/>
                </a:moveTo>
                <a:cubicBezTo>
                  <a:pt x="19516" y="15006"/>
                  <a:pt x="18416" y="14701"/>
                  <a:pt x="18416" y="12954"/>
                </a:cubicBezTo>
                <a:cubicBezTo>
                  <a:pt x="18416" y="11419"/>
                  <a:pt x="18794" y="10879"/>
                  <a:pt x="19017" y="10506"/>
                </a:cubicBezTo>
                <a:cubicBezTo>
                  <a:pt x="19017" y="10506"/>
                  <a:pt x="19443" y="9975"/>
                  <a:pt x="19136" y="8435"/>
                </a:cubicBezTo>
                <a:cubicBezTo>
                  <a:pt x="19388" y="7760"/>
                  <a:pt x="19900" y="6419"/>
                  <a:pt x="19470" y="5184"/>
                </a:cubicBezTo>
                <a:cubicBezTo>
                  <a:pt x="18974" y="3714"/>
                  <a:pt x="18645" y="3327"/>
                  <a:pt x="17860" y="2908"/>
                </a:cubicBezTo>
                <a:cubicBezTo>
                  <a:pt x="17591" y="2699"/>
                  <a:pt x="16918" y="2400"/>
                  <a:pt x="16208" y="2400"/>
                </a:cubicBezTo>
                <a:cubicBezTo>
                  <a:pt x="15873" y="2400"/>
                  <a:pt x="15531" y="2473"/>
                  <a:pt x="15218" y="2647"/>
                </a:cubicBezTo>
                <a:cubicBezTo>
                  <a:pt x="15343" y="3035"/>
                  <a:pt x="15449" y="3420"/>
                  <a:pt x="15525" y="3799"/>
                </a:cubicBezTo>
                <a:cubicBezTo>
                  <a:pt x="15537" y="3790"/>
                  <a:pt x="15550" y="3779"/>
                  <a:pt x="15563" y="3770"/>
                </a:cubicBezTo>
                <a:cubicBezTo>
                  <a:pt x="15730" y="3657"/>
                  <a:pt x="15948" y="3600"/>
                  <a:pt x="16208" y="3600"/>
                </a:cubicBezTo>
                <a:cubicBezTo>
                  <a:pt x="16716" y="3600"/>
                  <a:pt x="17211" y="3825"/>
                  <a:pt x="17332" y="3919"/>
                </a:cubicBezTo>
                <a:cubicBezTo>
                  <a:pt x="17375" y="3953"/>
                  <a:pt x="17421" y="3983"/>
                  <a:pt x="17467" y="4008"/>
                </a:cubicBezTo>
                <a:cubicBezTo>
                  <a:pt x="17950" y="4265"/>
                  <a:pt x="18131" y="4362"/>
                  <a:pt x="18562" y="5641"/>
                </a:cubicBezTo>
                <a:cubicBezTo>
                  <a:pt x="18822" y="6387"/>
                  <a:pt x="18452" y="7378"/>
                  <a:pt x="18253" y="7911"/>
                </a:cubicBezTo>
                <a:cubicBezTo>
                  <a:pt x="18161" y="8156"/>
                  <a:pt x="18130" y="8457"/>
                  <a:pt x="18182" y="8718"/>
                </a:cubicBezTo>
                <a:cubicBezTo>
                  <a:pt x="18316" y="9392"/>
                  <a:pt x="18254" y="9706"/>
                  <a:pt x="18232" y="9784"/>
                </a:cubicBezTo>
                <a:cubicBezTo>
                  <a:pt x="18230" y="9788"/>
                  <a:pt x="18227" y="9793"/>
                  <a:pt x="18224" y="9798"/>
                </a:cubicBezTo>
                <a:lnTo>
                  <a:pt x="18191" y="9853"/>
                </a:lnTo>
                <a:cubicBezTo>
                  <a:pt x="17926" y="10290"/>
                  <a:pt x="17434" y="11106"/>
                  <a:pt x="17434" y="12954"/>
                </a:cubicBezTo>
                <a:cubicBezTo>
                  <a:pt x="17434" y="15019"/>
                  <a:pt x="18570" y="15933"/>
                  <a:pt x="19229" y="16155"/>
                </a:cubicBezTo>
                <a:cubicBezTo>
                  <a:pt x="19856" y="16429"/>
                  <a:pt x="20435" y="16859"/>
                  <a:pt x="20582" y="17999"/>
                </a:cubicBezTo>
                <a:lnTo>
                  <a:pt x="18459" y="18000"/>
                </a:lnTo>
                <a:cubicBezTo>
                  <a:pt x="18647" y="18353"/>
                  <a:pt x="18802" y="18755"/>
                  <a:pt x="18920" y="19200"/>
                </a:cubicBezTo>
                <a:lnTo>
                  <a:pt x="21109" y="19199"/>
                </a:lnTo>
                <a:cubicBezTo>
                  <a:pt x="21600" y="19199"/>
                  <a:pt x="21600" y="18599"/>
                  <a:pt x="21600" y="18599"/>
                </a:cubicBezTo>
                <a:cubicBezTo>
                  <a:pt x="21600" y="16199"/>
                  <a:pt x="20410" y="15388"/>
                  <a:pt x="19516" y="15006"/>
                </a:cubicBezTo>
                <a:moveTo>
                  <a:pt x="2371" y="16155"/>
                </a:moveTo>
                <a:cubicBezTo>
                  <a:pt x="3030" y="15933"/>
                  <a:pt x="4166" y="15019"/>
                  <a:pt x="4166" y="12954"/>
                </a:cubicBezTo>
                <a:cubicBezTo>
                  <a:pt x="4166" y="11106"/>
                  <a:pt x="3673" y="10290"/>
                  <a:pt x="3409" y="9853"/>
                </a:cubicBezTo>
                <a:lnTo>
                  <a:pt x="3376" y="9798"/>
                </a:lnTo>
                <a:cubicBezTo>
                  <a:pt x="3373" y="9793"/>
                  <a:pt x="3370" y="9788"/>
                  <a:pt x="3367" y="9784"/>
                </a:cubicBezTo>
                <a:cubicBezTo>
                  <a:pt x="3346" y="9706"/>
                  <a:pt x="3283" y="9392"/>
                  <a:pt x="3418" y="8718"/>
                </a:cubicBezTo>
                <a:cubicBezTo>
                  <a:pt x="3470" y="8457"/>
                  <a:pt x="3439" y="8156"/>
                  <a:pt x="3347" y="7911"/>
                </a:cubicBezTo>
                <a:cubicBezTo>
                  <a:pt x="3148" y="7378"/>
                  <a:pt x="2778" y="6387"/>
                  <a:pt x="3038" y="5641"/>
                </a:cubicBezTo>
                <a:cubicBezTo>
                  <a:pt x="3469" y="4362"/>
                  <a:pt x="3649" y="4265"/>
                  <a:pt x="4133" y="4008"/>
                </a:cubicBezTo>
                <a:cubicBezTo>
                  <a:pt x="4180" y="3983"/>
                  <a:pt x="4225" y="3953"/>
                  <a:pt x="4268" y="3919"/>
                </a:cubicBezTo>
                <a:cubicBezTo>
                  <a:pt x="4389" y="3825"/>
                  <a:pt x="4884" y="3600"/>
                  <a:pt x="5392" y="3600"/>
                </a:cubicBezTo>
                <a:cubicBezTo>
                  <a:pt x="5636" y="3600"/>
                  <a:pt x="5839" y="3655"/>
                  <a:pt x="6002" y="3755"/>
                </a:cubicBezTo>
                <a:cubicBezTo>
                  <a:pt x="6045" y="3548"/>
                  <a:pt x="6096" y="3341"/>
                  <a:pt x="6165" y="3134"/>
                </a:cubicBezTo>
                <a:cubicBezTo>
                  <a:pt x="6225" y="2950"/>
                  <a:pt x="6289" y="2793"/>
                  <a:pt x="6351" y="2630"/>
                </a:cubicBezTo>
                <a:cubicBezTo>
                  <a:pt x="6046" y="2468"/>
                  <a:pt x="5716" y="2400"/>
                  <a:pt x="5392" y="2400"/>
                </a:cubicBezTo>
                <a:cubicBezTo>
                  <a:pt x="4682" y="2400"/>
                  <a:pt x="4009" y="2699"/>
                  <a:pt x="3740" y="2908"/>
                </a:cubicBezTo>
                <a:cubicBezTo>
                  <a:pt x="2955" y="3327"/>
                  <a:pt x="2625" y="3714"/>
                  <a:pt x="2130" y="5184"/>
                </a:cubicBezTo>
                <a:cubicBezTo>
                  <a:pt x="1700" y="6419"/>
                  <a:pt x="2212" y="7760"/>
                  <a:pt x="2464" y="8435"/>
                </a:cubicBezTo>
                <a:cubicBezTo>
                  <a:pt x="2156" y="9975"/>
                  <a:pt x="2583" y="10506"/>
                  <a:pt x="2583" y="10506"/>
                </a:cubicBezTo>
                <a:cubicBezTo>
                  <a:pt x="2806" y="10879"/>
                  <a:pt x="3185" y="11419"/>
                  <a:pt x="3185" y="12954"/>
                </a:cubicBezTo>
                <a:cubicBezTo>
                  <a:pt x="3185" y="14701"/>
                  <a:pt x="2084" y="15006"/>
                  <a:pt x="2084" y="15006"/>
                </a:cubicBezTo>
                <a:cubicBezTo>
                  <a:pt x="1191" y="15388"/>
                  <a:pt x="0" y="16199"/>
                  <a:pt x="0" y="18599"/>
                </a:cubicBezTo>
                <a:cubicBezTo>
                  <a:pt x="0" y="18599"/>
                  <a:pt x="0" y="19199"/>
                  <a:pt x="491" y="19199"/>
                </a:cubicBezTo>
                <a:lnTo>
                  <a:pt x="2680" y="19200"/>
                </a:lnTo>
                <a:cubicBezTo>
                  <a:pt x="2798" y="18755"/>
                  <a:pt x="2952" y="18353"/>
                  <a:pt x="3141" y="18000"/>
                </a:cubicBezTo>
                <a:lnTo>
                  <a:pt x="1018" y="17999"/>
                </a:lnTo>
                <a:cubicBezTo>
                  <a:pt x="1165" y="16859"/>
                  <a:pt x="1744" y="16429"/>
                  <a:pt x="2371" y="16155"/>
                </a:cubicBezTo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14284" tIns="14284" rIns="14284" bIns="14284" anchor="ctr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" name="Shape 2617">
            <a:extLst>
              <a:ext uri="{FF2B5EF4-FFF2-40B4-BE49-F238E27FC236}">
                <a16:creationId xmlns:a16="http://schemas.microsoft.com/office/drawing/2014/main" id="{5D517D3A-387F-7152-664A-454F0737F894}"/>
              </a:ext>
            </a:extLst>
          </p:cNvPr>
          <p:cNvSpPr/>
          <p:nvPr/>
        </p:nvSpPr>
        <p:spPr>
          <a:xfrm>
            <a:off x="4460594" y="2662592"/>
            <a:ext cx="483554" cy="395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7" y="20400"/>
                </a:moveTo>
                <a:cubicBezTo>
                  <a:pt x="4686" y="18711"/>
                  <a:pt x="5897" y="18036"/>
                  <a:pt x="7134" y="17493"/>
                </a:cubicBezTo>
                <a:lnTo>
                  <a:pt x="7173" y="17477"/>
                </a:lnTo>
                <a:cubicBezTo>
                  <a:pt x="8055" y="17190"/>
                  <a:pt x="9626" y="16039"/>
                  <a:pt x="9626" y="13569"/>
                </a:cubicBezTo>
                <a:cubicBezTo>
                  <a:pt x="9626" y="11474"/>
                  <a:pt x="8932" y="10452"/>
                  <a:pt x="8558" y="9902"/>
                </a:cubicBezTo>
                <a:cubicBezTo>
                  <a:pt x="8484" y="9791"/>
                  <a:pt x="8394" y="9649"/>
                  <a:pt x="8414" y="9680"/>
                </a:cubicBezTo>
                <a:cubicBezTo>
                  <a:pt x="8384" y="9599"/>
                  <a:pt x="8237" y="9129"/>
                  <a:pt x="8449" y="8035"/>
                </a:cubicBezTo>
                <a:cubicBezTo>
                  <a:pt x="8549" y="7522"/>
                  <a:pt x="8380" y="7241"/>
                  <a:pt x="8380" y="7241"/>
                </a:cubicBezTo>
                <a:cubicBezTo>
                  <a:pt x="8112" y="6505"/>
                  <a:pt x="7614" y="5133"/>
                  <a:pt x="7988" y="4025"/>
                </a:cubicBezTo>
                <a:cubicBezTo>
                  <a:pt x="8490" y="2492"/>
                  <a:pt x="8935" y="2190"/>
                  <a:pt x="9741" y="1747"/>
                </a:cubicBezTo>
                <a:cubicBezTo>
                  <a:pt x="9788" y="1721"/>
                  <a:pt x="9834" y="1691"/>
                  <a:pt x="9877" y="1657"/>
                </a:cubicBezTo>
                <a:cubicBezTo>
                  <a:pt x="10029" y="1535"/>
                  <a:pt x="10674" y="1200"/>
                  <a:pt x="11403" y="1200"/>
                </a:cubicBezTo>
                <a:cubicBezTo>
                  <a:pt x="11768" y="1200"/>
                  <a:pt x="12075" y="1285"/>
                  <a:pt x="12318" y="1454"/>
                </a:cubicBezTo>
                <a:cubicBezTo>
                  <a:pt x="12610" y="1655"/>
                  <a:pt x="12890" y="2039"/>
                  <a:pt x="13313" y="3271"/>
                </a:cubicBezTo>
                <a:cubicBezTo>
                  <a:pt x="14101" y="5469"/>
                  <a:pt x="13602" y="6698"/>
                  <a:pt x="13350" y="7124"/>
                </a:cubicBezTo>
                <a:cubicBezTo>
                  <a:pt x="13183" y="7407"/>
                  <a:pt x="13126" y="7764"/>
                  <a:pt x="13191" y="8102"/>
                </a:cubicBezTo>
                <a:cubicBezTo>
                  <a:pt x="13386" y="9109"/>
                  <a:pt x="13260" y="9534"/>
                  <a:pt x="13227" y="9619"/>
                </a:cubicBezTo>
                <a:cubicBezTo>
                  <a:pt x="13219" y="9631"/>
                  <a:pt x="13101" y="9814"/>
                  <a:pt x="13041" y="9902"/>
                </a:cubicBezTo>
                <a:cubicBezTo>
                  <a:pt x="12668" y="10452"/>
                  <a:pt x="11973" y="11474"/>
                  <a:pt x="11973" y="13569"/>
                </a:cubicBezTo>
                <a:cubicBezTo>
                  <a:pt x="11973" y="16039"/>
                  <a:pt x="13545" y="17190"/>
                  <a:pt x="14427" y="17477"/>
                </a:cubicBezTo>
                <a:lnTo>
                  <a:pt x="14466" y="17493"/>
                </a:lnTo>
                <a:cubicBezTo>
                  <a:pt x="15703" y="18036"/>
                  <a:pt x="16914" y="18711"/>
                  <a:pt x="17143" y="20400"/>
                </a:cubicBezTo>
                <a:cubicBezTo>
                  <a:pt x="17143" y="20400"/>
                  <a:pt x="4457" y="20400"/>
                  <a:pt x="4457" y="20400"/>
                </a:cubicBezTo>
                <a:close/>
                <a:moveTo>
                  <a:pt x="14715" y="16328"/>
                </a:moveTo>
                <a:cubicBezTo>
                  <a:pt x="14715" y="16328"/>
                  <a:pt x="12955" y="15815"/>
                  <a:pt x="12955" y="13569"/>
                </a:cubicBezTo>
                <a:cubicBezTo>
                  <a:pt x="12955" y="11596"/>
                  <a:pt x="13678" y="10901"/>
                  <a:pt x="13957" y="10421"/>
                </a:cubicBezTo>
                <a:cubicBezTo>
                  <a:pt x="13957" y="10421"/>
                  <a:pt x="14531" y="9807"/>
                  <a:pt x="14146" y="7826"/>
                </a:cubicBezTo>
                <a:cubicBezTo>
                  <a:pt x="14787" y="6740"/>
                  <a:pt x="14995" y="4972"/>
                  <a:pt x="14211" y="2789"/>
                </a:cubicBezTo>
                <a:cubicBezTo>
                  <a:pt x="13774" y="1514"/>
                  <a:pt x="13389" y="815"/>
                  <a:pt x="12801" y="409"/>
                </a:cubicBezTo>
                <a:cubicBezTo>
                  <a:pt x="12370" y="110"/>
                  <a:pt x="11880" y="0"/>
                  <a:pt x="11403" y="0"/>
                </a:cubicBezTo>
                <a:cubicBezTo>
                  <a:pt x="10516" y="0"/>
                  <a:pt x="9675" y="384"/>
                  <a:pt x="9339" y="653"/>
                </a:cubicBezTo>
                <a:cubicBezTo>
                  <a:pt x="8357" y="1192"/>
                  <a:pt x="7697" y="1688"/>
                  <a:pt x="7077" y="3579"/>
                </a:cubicBezTo>
                <a:cubicBezTo>
                  <a:pt x="6540" y="5168"/>
                  <a:pt x="7179" y="6892"/>
                  <a:pt x="7494" y="7758"/>
                </a:cubicBezTo>
                <a:cubicBezTo>
                  <a:pt x="7110" y="9740"/>
                  <a:pt x="7642" y="10421"/>
                  <a:pt x="7642" y="10421"/>
                </a:cubicBezTo>
                <a:cubicBezTo>
                  <a:pt x="7922" y="10901"/>
                  <a:pt x="8644" y="11596"/>
                  <a:pt x="8644" y="13569"/>
                </a:cubicBezTo>
                <a:cubicBezTo>
                  <a:pt x="8644" y="15815"/>
                  <a:pt x="6885" y="16328"/>
                  <a:pt x="6885" y="16328"/>
                </a:cubicBezTo>
                <a:cubicBezTo>
                  <a:pt x="5768" y="16819"/>
                  <a:pt x="3436" y="17760"/>
                  <a:pt x="3436" y="21000"/>
                </a:cubicBezTo>
                <a:cubicBezTo>
                  <a:pt x="3436" y="21000"/>
                  <a:pt x="3436" y="21600"/>
                  <a:pt x="3927" y="21600"/>
                </a:cubicBezTo>
                <a:lnTo>
                  <a:pt x="17673" y="21600"/>
                </a:lnTo>
                <a:cubicBezTo>
                  <a:pt x="18164" y="21600"/>
                  <a:pt x="18164" y="21000"/>
                  <a:pt x="18164" y="21000"/>
                </a:cubicBezTo>
                <a:cubicBezTo>
                  <a:pt x="18164" y="17760"/>
                  <a:pt x="15832" y="16819"/>
                  <a:pt x="14715" y="16328"/>
                </a:cubicBezTo>
                <a:moveTo>
                  <a:pt x="19516" y="15006"/>
                </a:moveTo>
                <a:cubicBezTo>
                  <a:pt x="19516" y="15006"/>
                  <a:pt x="18416" y="14701"/>
                  <a:pt x="18416" y="12954"/>
                </a:cubicBezTo>
                <a:cubicBezTo>
                  <a:pt x="18416" y="11419"/>
                  <a:pt x="18794" y="10879"/>
                  <a:pt x="19017" y="10506"/>
                </a:cubicBezTo>
                <a:cubicBezTo>
                  <a:pt x="19017" y="10506"/>
                  <a:pt x="19443" y="9975"/>
                  <a:pt x="19136" y="8435"/>
                </a:cubicBezTo>
                <a:cubicBezTo>
                  <a:pt x="19388" y="7760"/>
                  <a:pt x="19900" y="6419"/>
                  <a:pt x="19470" y="5184"/>
                </a:cubicBezTo>
                <a:cubicBezTo>
                  <a:pt x="18974" y="3714"/>
                  <a:pt x="18645" y="3327"/>
                  <a:pt x="17860" y="2908"/>
                </a:cubicBezTo>
                <a:cubicBezTo>
                  <a:pt x="17591" y="2699"/>
                  <a:pt x="16918" y="2400"/>
                  <a:pt x="16208" y="2400"/>
                </a:cubicBezTo>
                <a:cubicBezTo>
                  <a:pt x="15873" y="2400"/>
                  <a:pt x="15531" y="2473"/>
                  <a:pt x="15218" y="2647"/>
                </a:cubicBezTo>
                <a:cubicBezTo>
                  <a:pt x="15343" y="3035"/>
                  <a:pt x="15449" y="3420"/>
                  <a:pt x="15525" y="3799"/>
                </a:cubicBezTo>
                <a:cubicBezTo>
                  <a:pt x="15537" y="3790"/>
                  <a:pt x="15550" y="3779"/>
                  <a:pt x="15563" y="3770"/>
                </a:cubicBezTo>
                <a:cubicBezTo>
                  <a:pt x="15730" y="3657"/>
                  <a:pt x="15948" y="3600"/>
                  <a:pt x="16208" y="3600"/>
                </a:cubicBezTo>
                <a:cubicBezTo>
                  <a:pt x="16716" y="3600"/>
                  <a:pt x="17211" y="3825"/>
                  <a:pt x="17332" y="3919"/>
                </a:cubicBezTo>
                <a:cubicBezTo>
                  <a:pt x="17375" y="3953"/>
                  <a:pt x="17421" y="3983"/>
                  <a:pt x="17467" y="4008"/>
                </a:cubicBezTo>
                <a:cubicBezTo>
                  <a:pt x="17950" y="4265"/>
                  <a:pt x="18131" y="4362"/>
                  <a:pt x="18562" y="5641"/>
                </a:cubicBezTo>
                <a:cubicBezTo>
                  <a:pt x="18822" y="6387"/>
                  <a:pt x="18452" y="7378"/>
                  <a:pt x="18253" y="7911"/>
                </a:cubicBezTo>
                <a:cubicBezTo>
                  <a:pt x="18161" y="8156"/>
                  <a:pt x="18130" y="8457"/>
                  <a:pt x="18182" y="8718"/>
                </a:cubicBezTo>
                <a:cubicBezTo>
                  <a:pt x="18316" y="9392"/>
                  <a:pt x="18254" y="9706"/>
                  <a:pt x="18232" y="9784"/>
                </a:cubicBezTo>
                <a:cubicBezTo>
                  <a:pt x="18230" y="9788"/>
                  <a:pt x="18227" y="9793"/>
                  <a:pt x="18224" y="9798"/>
                </a:cubicBezTo>
                <a:lnTo>
                  <a:pt x="18191" y="9853"/>
                </a:lnTo>
                <a:cubicBezTo>
                  <a:pt x="17926" y="10290"/>
                  <a:pt x="17434" y="11106"/>
                  <a:pt x="17434" y="12954"/>
                </a:cubicBezTo>
                <a:cubicBezTo>
                  <a:pt x="17434" y="15019"/>
                  <a:pt x="18570" y="15933"/>
                  <a:pt x="19229" y="16155"/>
                </a:cubicBezTo>
                <a:cubicBezTo>
                  <a:pt x="19856" y="16429"/>
                  <a:pt x="20435" y="16859"/>
                  <a:pt x="20582" y="17999"/>
                </a:cubicBezTo>
                <a:lnTo>
                  <a:pt x="18459" y="18000"/>
                </a:lnTo>
                <a:cubicBezTo>
                  <a:pt x="18647" y="18353"/>
                  <a:pt x="18802" y="18755"/>
                  <a:pt x="18920" y="19200"/>
                </a:cubicBezTo>
                <a:lnTo>
                  <a:pt x="21109" y="19199"/>
                </a:lnTo>
                <a:cubicBezTo>
                  <a:pt x="21600" y="19199"/>
                  <a:pt x="21600" y="18599"/>
                  <a:pt x="21600" y="18599"/>
                </a:cubicBezTo>
                <a:cubicBezTo>
                  <a:pt x="21600" y="16199"/>
                  <a:pt x="20410" y="15388"/>
                  <a:pt x="19516" y="15006"/>
                </a:cubicBezTo>
                <a:moveTo>
                  <a:pt x="2371" y="16155"/>
                </a:moveTo>
                <a:cubicBezTo>
                  <a:pt x="3030" y="15933"/>
                  <a:pt x="4166" y="15019"/>
                  <a:pt x="4166" y="12954"/>
                </a:cubicBezTo>
                <a:cubicBezTo>
                  <a:pt x="4166" y="11106"/>
                  <a:pt x="3673" y="10290"/>
                  <a:pt x="3409" y="9853"/>
                </a:cubicBezTo>
                <a:lnTo>
                  <a:pt x="3376" y="9798"/>
                </a:lnTo>
                <a:cubicBezTo>
                  <a:pt x="3373" y="9793"/>
                  <a:pt x="3370" y="9788"/>
                  <a:pt x="3367" y="9784"/>
                </a:cubicBezTo>
                <a:cubicBezTo>
                  <a:pt x="3346" y="9706"/>
                  <a:pt x="3283" y="9392"/>
                  <a:pt x="3418" y="8718"/>
                </a:cubicBezTo>
                <a:cubicBezTo>
                  <a:pt x="3470" y="8457"/>
                  <a:pt x="3439" y="8156"/>
                  <a:pt x="3347" y="7911"/>
                </a:cubicBezTo>
                <a:cubicBezTo>
                  <a:pt x="3148" y="7378"/>
                  <a:pt x="2778" y="6387"/>
                  <a:pt x="3038" y="5641"/>
                </a:cubicBezTo>
                <a:cubicBezTo>
                  <a:pt x="3469" y="4362"/>
                  <a:pt x="3649" y="4265"/>
                  <a:pt x="4133" y="4008"/>
                </a:cubicBezTo>
                <a:cubicBezTo>
                  <a:pt x="4180" y="3983"/>
                  <a:pt x="4225" y="3953"/>
                  <a:pt x="4268" y="3919"/>
                </a:cubicBezTo>
                <a:cubicBezTo>
                  <a:pt x="4389" y="3825"/>
                  <a:pt x="4884" y="3600"/>
                  <a:pt x="5392" y="3600"/>
                </a:cubicBezTo>
                <a:cubicBezTo>
                  <a:pt x="5636" y="3600"/>
                  <a:pt x="5839" y="3655"/>
                  <a:pt x="6002" y="3755"/>
                </a:cubicBezTo>
                <a:cubicBezTo>
                  <a:pt x="6045" y="3548"/>
                  <a:pt x="6096" y="3341"/>
                  <a:pt x="6165" y="3134"/>
                </a:cubicBezTo>
                <a:cubicBezTo>
                  <a:pt x="6225" y="2950"/>
                  <a:pt x="6289" y="2793"/>
                  <a:pt x="6351" y="2630"/>
                </a:cubicBezTo>
                <a:cubicBezTo>
                  <a:pt x="6046" y="2468"/>
                  <a:pt x="5716" y="2400"/>
                  <a:pt x="5392" y="2400"/>
                </a:cubicBezTo>
                <a:cubicBezTo>
                  <a:pt x="4682" y="2400"/>
                  <a:pt x="4009" y="2699"/>
                  <a:pt x="3740" y="2908"/>
                </a:cubicBezTo>
                <a:cubicBezTo>
                  <a:pt x="2955" y="3327"/>
                  <a:pt x="2625" y="3714"/>
                  <a:pt x="2130" y="5184"/>
                </a:cubicBezTo>
                <a:cubicBezTo>
                  <a:pt x="1700" y="6419"/>
                  <a:pt x="2212" y="7760"/>
                  <a:pt x="2464" y="8435"/>
                </a:cubicBezTo>
                <a:cubicBezTo>
                  <a:pt x="2156" y="9975"/>
                  <a:pt x="2583" y="10506"/>
                  <a:pt x="2583" y="10506"/>
                </a:cubicBezTo>
                <a:cubicBezTo>
                  <a:pt x="2806" y="10879"/>
                  <a:pt x="3185" y="11419"/>
                  <a:pt x="3185" y="12954"/>
                </a:cubicBezTo>
                <a:cubicBezTo>
                  <a:pt x="3185" y="14701"/>
                  <a:pt x="2084" y="15006"/>
                  <a:pt x="2084" y="15006"/>
                </a:cubicBezTo>
                <a:cubicBezTo>
                  <a:pt x="1191" y="15388"/>
                  <a:pt x="0" y="16199"/>
                  <a:pt x="0" y="18599"/>
                </a:cubicBezTo>
                <a:cubicBezTo>
                  <a:pt x="0" y="18599"/>
                  <a:pt x="0" y="19199"/>
                  <a:pt x="491" y="19199"/>
                </a:cubicBezTo>
                <a:lnTo>
                  <a:pt x="2680" y="19200"/>
                </a:lnTo>
                <a:cubicBezTo>
                  <a:pt x="2798" y="18755"/>
                  <a:pt x="2952" y="18353"/>
                  <a:pt x="3141" y="18000"/>
                </a:cubicBezTo>
                <a:lnTo>
                  <a:pt x="1018" y="17999"/>
                </a:lnTo>
                <a:cubicBezTo>
                  <a:pt x="1165" y="16859"/>
                  <a:pt x="1744" y="16429"/>
                  <a:pt x="2371" y="16155"/>
                </a:cubicBezTo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14284" tIns="14284" rIns="14284" bIns="14284" anchor="ctr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Shape 2617">
            <a:extLst>
              <a:ext uri="{FF2B5EF4-FFF2-40B4-BE49-F238E27FC236}">
                <a16:creationId xmlns:a16="http://schemas.microsoft.com/office/drawing/2014/main" id="{CD160C37-09D0-9A29-094D-F7AD3734D671}"/>
              </a:ext>
            </a:extLst>
          </p:cNvPr>
          <p:cNvSpPr/>
          <p:nvPr/>
        </p:nvSpPr>
        <p:spPr>
          <a:xfrm>
            <a:off x="558081" y="1550464"/>
            <a:ext cx="483554" cy="395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7" y="20400"/>
                </a:moveTo>
                <a:cubicBezTo>
                  <a:pt x="4686" y="18711"/>
                  <a:pt x="5897" y="18036"/>
                  <a:pt x="7134" y="17493"/>
                </a:cubicBezTo>
                <a:lnTo>
                  <a:pt x="7173" y="17477"/>
                </a:lnTo>
                <a:cubicBezTo>
                  <a:pt x="8055" y="17190"/>
                  <a:pt x="9626" y="16039"/>
                  <a:pt x="9626" y="13569"/>
                </a:cubicBezTo>
                <a:cubicBezTo>
                  <a:pt x="9626" y="11474"/>
                  <a:pt x="8932" y="10452"/>
                  <a:pt x="8558" y="9902"/>
                </a:cubicBezTo>
                <a:cubicBezTo>
                  <a:pt x="8484" y="9791"/>
                  <a:pt x="8394" y="9649"/>
                  <a:pt x="8414" y="9680"/>
                </a:cubicBezTo>
                <a:cubicBezTo>
                  <a:pt x="8384" y="9599"/>
                  <a:pt x="8237" y="9129"/>
                  <a:pt x="8449" y="8035"/>
                </a:cubicBezTo>
                <a:cubicBezTo>
                  <a:pt x="8549" y="7522"/>
                  <a:pt x="8380" y="7241"/>
                  <a:pt x="8380" y="7241"/>
                </a:cubicBezTo>
                <a:cubicBezTo>
                  <a:pt x="8112" y="6505"/>
                  <a:pt x="7614" y="5133"/>
                  <a:pt x="7988" y="4025"/>
                </a:cubicBezTo>
                <a:cubicBezTo>
                  <a:pt x="8490" y="2492"/>
                  <a:pt x="8935" y="2190"/>
                  <a:pt x="9741" y="1747"/>
                </a:cubicBezTo>
                <a:cubicBezTo>
                  <a:pt x="9788" y="1721"/>
                  <a:pt x="9834" y="1691"/>
                  <a:pt x="9877" y="1657"/>
                </a:cubicBezTo>
                <a:cubicBezTo>
                  <a:pt x="10029" y="1535"/>
                  <a:pt x="10674" y="1200"/>
                  <a:pt x="11403" y="1200"/>
                </a:cubicBezTo>
                <a:cubicBezTo>
                  <a:pt x="11768" y="1200"/>
                  <a:pt x="12075" y="1285"/>
                  <a:pt x="12318" y="1454"/>
                </a:cubicBezTo>
                <a:cubicBezTo>
                  <a:pt x="12610" y="1655"/>
                  <a:pt x="12890" y="2039"/>
                  <a:pt x="13313" y="3271"/>
                </a:cubicBezTo>
                <a:cubicBezTo>
                  <a:pt x="14101" y="5469"/>
                  <a:pt x="13602" y="6698"/>
                  <a:pt x="13350" y="7124"/>
                </a:cubicBezTo>
                <a:cubicBezTo>
                  <a:pt x="13183" y="7407"/>
                  <a:pt x="13126" y="7764"/>
                  <a:pt x="13191" y="8102"/>
                </a:cubicBezTo>
                <a:cubicBezTo>
                  <a:pt x="13386" y="9109"/>
                  <a:pt x="13260" y="9534"/>
                  <a:pt x="13227" y="9619"/>
                </a:cubicBezTo>
                <a:cubicBezTo>
                  <a:pt x="13219" y="9631"/>
                  <a:pt x="13101" y="9814"/>
                  <a:pt x="13041" y="9902"/>
                </a:cubicBezTo>
                <a:cubicBezTo>
                  <a:pt x="12668" y="10452"/>
                  <a:pt x="11973" y="11474"/>
                  <a:pt x="11973" y="13569"/>
                </a:cubicBezTo>
                <a:cubicBezTo>
                  <a:pt x="11973" y="16039"/>
                  <a:pt x="13545" y="17190"/>
                  <a:pt x="14427" y="17477"/>
                </a:cubicBezTo>
                <a:lnTo>
                  <a:pt x="14466" y="17493"/>
                </a:lnTo>
                <a:cubicBezTo>
                  <a:pt x="15703" y="18036"/>
                  <a:pt x="16914" y="18711"/>
                  <a:pt x="17143" y="20400"/>
                </a:cubicBezTo>
                <a:cubicBezTo>
                  <a:pt x="17143" y="20400"/>
                  <a:pt x="4457" y="20400"/>
                  <a:pt x="4457" y="20400"/>
                </a:cubicBezTo>
                <a:close/>
                <a:moveTo>
                  <a:pt x="14715" y="16328"/>
                </a:moveTo>
                <a:cubicBezTo>
                  <a:pt x="14715" y="16328"/>
                  <a:pt x="12955" y="15815"/>
                  <a:pt x="12955" y="13569"/>
                </a:cubicBezTo>
                <a:cubicBezTo>
                  <a:pt x="12955" y="11596"/>
                  <a:pt x="13678" y="10901"/>
                  <a:pt x="13957" y="10421"/>
                </a:cubicBezTo>
                <a:cubicBezTo>
                  <a:pt x="13957" y="10421"/>
                  <a:pt x="14531" y="9807"/>
                  <a:pt x="14146" y="7826"/>
                </a:cubicBezTo>
                <a:cubicBezTo>
                  <a:pt x="14787" y="6740"/>
                  <a:pt x="14995" y="4972"/>
                  <a:pt x="14211" y="2789"/>
                </a:cubicBezTo>
                <a:cubicBezTo>
                  <a:pt x="13774" y="1514"/>
                  <a:pt x="13389" y="815"/>
                  <a:pt x="12801" y="409"/>
                </a:cubicBezTo>
                <a:cubicBezTo>
                  <a:pt x="12370" y="110"/>
                  <a:pt x="11880" y="0"/>
                  <a:pt x="11403" y="0"/>
                </a:cubicBezTo>
                <a:cubicBezTo>
                  <a:pt x="10516" y="0"/>
                  <a:pt x="9675" y="384"/>
                  <a:pt x="9339" y="653"/>
                </a:cubicBezTo>
                <a:cubicBezTo>
                  <a:pt x="8357" y="1192"/>
                  <a:pt x="7697" y="1688"/>
                  <a:pt x="7077" y="3579"/>
                </a:cubicBezTo>
                <a:cubicBezTo>
                  <a:pt x="6540" y="5168"/>
                  <a:pt x="7179" y="6892"/>
                  <a:pt x="7494" y="7758"/>
                </a:cubicBezTo>
                <a:cubicBezTo>
                  <a:pt x="7110" y="9740"/>
                  <a:pt x="7642" y="10421"/>
                  <a:pt x="7642" y="10421"/>
                </a:cubicBezTo>
                <a:cubicBezTo>
                  <a:pt x="7922" y="10901"/>
                  <a:pt x="8644" y="11596"/>
                  <a:pt x="8644" y="13569"/>
                </a:cubicBezTo>
                <a:cubicBezTo>
                  <a:pt x="8644" y="15815"/>
                  <a:pt x="6885" y="16328"/>
                  <a:pt x="6885" y="16328"/>
                </a:cubicBezTo>
                <a:cubicBezTo>
                  <a:pt x="5768" y="16819"/>
                  <a:pt x="3436" y="17760"/>
                  <a:pt x="3436" y="21000"/>
                </a:cubicBezTo>
                <a:cubicBezTo>
                  <a:pt x="3436" y="21000"/>
                  <a:pt x="3436" y="21600"/>
                  <a:pt x="3927" y="21600"/>
                </a:cubicBezTo>
                <a:lnTo>
                  <a:pt x="17673" y="21600"/>
                </a:lnTo>
                <a:cubicBezTo>
                  <a:pt x="18164" y="21600"/>
                  <a:pt x="18164" y="21000"/>
                  <a:pt x="18164" y="21000"/>
                </a:cubicBezTo>
                <a:cubicBezTo>
                  <a:pt x="18164" y="17760"/>
                  <a:pt x="15832" y="16819"/>
                  <a:pt x="14715" y="16328"/>
                </a:cubicBezTo>
                <a:moveTo>
                  <a:pt x="19516" y="15006"/>
                </a:moveTo>
                <a:cubicBezTo>
                  <a:pt x="19516" y="15006"/>
                  <a:pt x="18416" y="14701"/>
                  <a:pt x="18416" y="12954"/>
                </a:cubicBezTo>
                <a:cubicBezTo>
                  <a:pt x="18416" y="11419"/>
                  <a:pt x="18794" y="10879"/>
                  <a:pt x="19017" y="10506"/>
                </a:cubicBezTo>
                <a:cubicBezTo>
                  <a:pt x="19017" y="10506"/>
                  <a:pt x="19443" y="9975"/>
                  <a:pt x="19136" y="8435"/>
                </a:cubicBezTo>
                <a:cubicBezTo>
                  <a:pt x="19388" y="7760"/>
                  <a:pt x="19900" y="6419"/>
                  <a:pt x="19470" y="5184"/>
                </a:cubicBezTo>
                <a:cubicBezTo>
                  <a:pt x="18974" y="3714"/>
                  <a:pt x="18645" y="3327"/>
                  <a:pt x="17860" y="2908"/>
                </a:cubicBezTo>
                <a:cubicBezTo>
                  <a:pt x="17591" y="2699"/>
                  <a:pt x="16918" y="2400"/>
                  <a:pt x="16208" y="2400"/>
                </a:cubicBezTo>
                <a:cubicBezTo>
                  <a:pt x="15873" y="2400"/>
                  <a:pt x="15531" y="2473"/>
                  <a:pt x="15218" y="2647"/>
                </a:cubicBezTo>
                <a:cubicBezTo>
                  <a:pt x="15343" y="3035"/>
                  <a:pt x="15449" y="3420"/>
                  <a:pt x="15525" y="3799"/>
                </a:cubicBezTo>
                <a:cubicBezTo>
                  <a:pt x="15537" y="3790"/>
                  <a:pt x="15550" y="3779"/>
                  <a:pt x="15563" y="3770"/>
                </a:cubicBezTo>
                <a:cubicBezTo>
                  <a:pt x="15730" y="3657"/>
                  <a:pt x="15948" y="3600"/>
                  <a:pt x="16208" y="3600"/>
                </a:cubicBezTo>
                <a:cubicBezTo>
                  <a:pt x="16716" y="3600"/>
                  <a:pt x="17211" y="3825"/>
                  <a:pt x="17332" y="3919"/>
                </a:cubicBezTo>
                <a:cubicBezTo>
                  <a:pt x="17375" y="3953"/>
                  <a:pt x="17421" y="3983"/>
                  <a:pt x="17467" y="4008"/>
                </a:cubicBezTo>
                <a:cubicBezTo>
                  <a:pt x="17950" y="4265"/>
                  <a:pt x="18131" y="4362"/>
                  <a:pt x="18562" y="5641"/>
                </a:cubicBezTo>
                <a:cubicBezTo>
                  <a:pt x="18822" y="6387"/>
                  <a:pt x="18452" y="7378"/>
                  <a:pt x="18253" y="7911"/>
                </a:cubicBezTo>
                <a:cubicBezTo>
                  <a:pt x="18161" y="8156"/>
                  <a:pt x="18130" y="8457"/>
                  <a:pt x="18182" y="8718"/>
                </a:cubicBezTo>
                <a:cubicBezTo>
                  <a:pt x="18316" y="9392"/>
                  <a:pt x="18254" y="9706"/>
                  <a:pt x="18232" y="9784"/>
                </a:cubicBezTo>
                <a:cubicBezTo>
                  <a:pt x="18230" y="9788"/>
                  <a:pt x="18227" y="9793"/>
                  <a:pt x="18224" y="9798"/>
                </a:cubicBezTo>
                <a:lnTo>
                  <a:pt x="18191" y="9853"/>
                </a:lnTo>
                <a:cubicBezTo>
                  <a:pt x="17926" y="10290"/>
                  <a:pt x="17434" y="11106"/>
                  <a:pt x="17434" y="12954"/>
                </a:cubicBezTo>
                <a:cubicBezTo>
                  <a:pt x="17434" y="15019"/>
                  <a:pt x="18570" y="15933"/>
                  <a:pt x="19229" y="16155"/>
                </a:cubicBezTo>
                <a:cubicBezTo>
                  <a:pt x="19856" y="16429"/>
                  <a:pt x="20435" y="16859"/>
                  <a:pt x="20582" y="17999"/>
                </a:cubicBezTo>
                <a:lnTo>
                  <a:pt x="18459" y="18000"/>
                </a:lnTo>
                <a:cubicBezTo>
                  <a:pt x="18647" y="18353"/>
                  <a:pt x="18802" y="18755"/>
                  <a:pt x="18920" y="19200"/>
                </a:cubicBezTo>
                <a:lnTo>
                  <a:pt x="21109" y="19199"/>
                </a:lnTo>
                <a:cubicBezTo>
                  <a:pt x="21600" y="19199"/>
                  <a:pt x="21600" y="18599"/>
                  <a:pt x="21600" y="18599"/>
                </a:cubicBezTo>
                <a:cubicBezTo>
                  <a:pt x="21600" y="16199"/>
                  <a:pt x="20410" y="15388"/>
                  <a:pt x="19516" y="15006"/>
                </a:cubicBezTo>
                <a:moveTo>
                  <a:pt x="2371" y="16155"/>
                </a:moveTo>
                <a:cubicBezTo>
                  <a:pt x="3030" y="15933"/>
                  <a:pt x="4166" y="15019"/>
                  <a:pt x="4166" y="12954"/>
                </a:cubicBezTo>
                <a:cubicBezTo>
                  <a:pt x="4166" y="11106"/>
                  <a:pt x="3673" y="10290"/>
                  <a:pt x="3409" y="9853"/>
                </a:cubicBezTo>
                <a:lnTo>
                  <a:pt x="3376" y="9798"/>
                </a:lnTo>
                <a:cubicBezTo>
                  <a:pt x="3373" y="9793"/>
                  <a:pt x="3370" y="9788"/>
                  <a:pt x="3367" y="9784"/>
                </a:cubicBezTo>
                <a:cubicBezTo>
                  <a:pt x="3346" y="9706"/>
                  <a:pt x="3283" y="9392"/>
                  <a:pt x="3418" y="8718"/>
                </a:cubicBezTo>
                <a:cubicBezTo>
                  <a:pt x="3470" y="8457"/>
                  <a:pt x="3439" y="8156"/>
                  <a:pt x="3347" y="7911"/>
                </a:cubicBezTo>
                <a:cubicBezTo>
                  <a:pt x="3148" y="7378"/>
                  <a:pt x="2778" y="6387"/>
                  <a:pt x="3038" y="5641"/>
                </a:cubicBezTo>
                <a:cubicBezTo>
                  <a:pt x="3469" y="4362"/>
                  <a:pt x="3649" y="4265"/>
                  <a:pt x="4133" y="4008"/>
                </a:cubicBezTo>
                <a:cubicBezTo>
                  <a:pt x="4180" y="3983"/>
                  <a:pt x="4225" y="3953"/>
                  <a:pt x="4268" y="3919"/>
                </a:cubicBezTo>
                <a:cubicBezTo>
                  <a:pt x="4389" y="3825"/>
                  <a:pt x="4884" y="3600"/>
                  <a:pt x="5392" y="3600"/>
                </a:cubicBezTo>
                <a:cubicBezTo>
                  <a:pt x="5636" y="3600"/>
                  <a:pt x="5839" y="3655"/>
                  <a:pt x="6002" y="3755"/>
                </a:cubicBezTo>
                <a:cubicBezTo>
                  <a:pt x="6045" y="3548"/>
                  <a:pt x="6096" y="3341"/>
                  <a:pt x="6165" y="3134"/>
                </a:cubicBezTo>
                <a:cubicBezTo>
                  <a:pt x="6225" y="2950"/>
                  <a:pt x="6289" y="2793"/>
                  <a:pt x="6351" y="2630"/>
                </a:cubicBezTo>
                <a:cubicBezTo>
                  <a:pt x="6046" y="2468"/>
                  <a:pt x="5716" y="2400"/>
                  <a:pt x="5392" y="2400"/>
                </a:cubicBezTo>
                <a:cubicBezTo>
                  <a:pt x="4682" y="2400"/>
                  <a:pt x="4009" y="2699"/>
                  <a:pt x="3740" y="2908"/>
                </a:cubicBezTo>
                <a:cubicBezTo>
                  <a:pt x="2955" y="3327"/>
                  <a:pt x="2625" y="3714"/>
                  <a:pt x="2130" y="5184"/>
                </a:cubicBezTo>
                <a:cubicBezTo>
                  <a:pt x="1700" y="6419"/>
                  <a:pt x="2212" y="7760"/>
                  <a:pt x="2464" y="8435"/>
                </a:cubicBezTo>
                <a:cubicBezTo>
                  <a:pt x="2156" y="9975"/>
                  <a:pt x="2583" y="10506"/>
                  <a:pt x="2583" y="10506"/>
                </a:cubicBezTo>
                <a:cubicBezTo>
                  <a:pt x="2806" y="10879"/>
                  <a:pt x="3185" y="11419"/>
                  <a:pt x="3185" y="12954"/>
                </a:cubicBezTo>
                <a:cubicBezTo>
                  <a:pt x="3185" y="14701"/>
                  <a:pt x="2084" y="15006"/>
                  <a:pt x="2084" y="15006"/>
                </a:cubicBezTo>
                <a:cubicBezTo>
                  <a:pt x="1191" y="15388"/>
                  <a:pt x="0" y="16199"/>
                  <a:pt x="0" y="18599"/>
                </a:cubicBezTo>
                <a:cubicBezTo>
                  <a:pt x="0" y="18599"/>
                  <a:pt x="0" y="19199"/>
                  <a:pt x="491" y="19199"/>
                </a:cubicBezTo>
                <a:lnTo>
                  <a:pt x="2680" y="19200"/>
                </a:lnTo>
                <a:cubicBezTo>
                  <a:pt x="2798" y="18755"/>
                  <a:pt x="2952" y="18353"/>
                  <a:pt x="3141" y="18000"/>
                </a:cubicBezTo>
                <a:lnTo>
                  <a:pt x="1018" y="17999"/>
                </a:lnTo>
                <a:cubicBezTo>
                  <a:pt x="1165" y="16859"/>
                  <a:pt x="1744" y="16429"/>
                  <a:pt x="2371" y="16155"/>
                </a:cubicBezTo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14284" tIns="14284" rIns="14284" bIns="14284" anchor="ctr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" name="Shape 2617">
            <a:extLst>
              <a:ext uri="{FF2B5EF4-FFF2-40B4-BE49-F238E27FC236}">
                <a16:creationId xmlns:a16="http://schemas.microsoft.com/office/drawing/2014/main" id="{BACCD73A-EA2B-4D39-928D-1DC95F188C5D}"/>
              </a:ext>
            </a:extLst>
          </p:cNvPr>
          <p:cNvSpPr/>
          <p:nvPr/>
        </p:nvSpPr>
        <p:spPr>
          <a:xfrm>
            <a:off x="4430872" y="1580545"/>
            <a:ext cx="483554" cy="395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7" y="20400"/>
                </a:moveTo>
                <a:cubicBezTo>
                  <a:pt x="4686" y="18711"/>
                  <a:pt x="5897" y="18036"/>
                  <a:pt x="7134" y="17493"/>
                </a:cubicBezTo>
                <a:lnTo>
                  <a:pt x="7173" y="17477"/>
                </a:lnTo>
                <a:cubicBezTo>
                  <a:pt x="8055" y="17190"/>
                  <a:pt x="9626" y="16039"/>
                  <a:pt x="9626" y="13569"/>
                </a:cubicBezTo>
                <a:cubicBezTo>
                  <a:pt x="9626" y="11474"/>
                  <a:pt x="8932" y="10452"/>
                  <a:pt x="8558" y="9902"/>
                </a:cubicBezTo>
                <a:cubicBezTo>
                  <a:pt x="8484" y="9791"/>
                  <a:pt x="8394" y="9649"/>
                  <a:pt x="8414" y="9680"/>
                </a:cubicBezTo>
                <a:cubicBezTo>
                  <a:pt x="8384" y="9599"/>
                  <a:pt x="8237" y="9129"/>
                  <a:pt x="8449" y="8035"/>
                </a:cubicBezTo>
                <a:cubicBezTo>
                  <a:pt x="8549" y="7522"/>
                  <a:pt x="8380" y="7241"/>
                  <a:pt x="8380" y="7241"/>
                </a:cubicBezTo>
                <a:cubicBezTo>
                  <a:pt x="8112" y="6505"/>
                  <a:pt x="7614" y="5133"/>
                  <a:pt x="7988" y="4025"/>
                </a:cubicBezTo>
                <a:cubicBezTo>
                  <a:pt x="8490" y="2492"/>
                  <a:pt x="8935" y="2190"/>
                  <a:pt x="9741" y="1747"/>
                </a:cubicBezTo>
                <a:cubicBezTo>
                  <a:pt x="9788" y="1721"/>
                  <a:pt x="9834" y="1691"/>
                  <a:pt x="9877" y="1657"/>
                </a:cubicBezTo>
                <a:cubicBezTo>
                  <a:pt x="10029" y="1535"/>
                  <a:pt x="10674" y="1200"/>
                  <a:pt x="11403" y="1200"/>
                </a:cubicBezTo>
                <a:cubicBezTo>
                  <a:pt x="11768" y="1200"/>
                  <a:pt x="12075" y="1285"/>
                  <a:pt x="12318" y="1454"/>
                </a:cubicBezTo>
                <a:cubicBezTo>
                  <a:pt x="12610" y="1655"/>
                  <a:pt x="12890" y="2039"/>
                  <a:pt x="13313" y="3271"/>
                </a:cubicBezTo>
                <a:cubicBezTo>
                  <a:pt x="14101" y="5469"/>
                  <a:pt x="13602" y="6698"/>
                  <a:pt x="13350" y="7124"/>
                </a:cubicBezTo>
                <a:cubicBezTo>
                  <a:pt x="13183" y="7407"/>
                  <a:pt x="13126" y="7764"/>
                  <a:pt x="13191" y="8102"/>
                </a:cubicBezTo>
                <a:cubicBezTo>
                  <a:pt x="13386" y="9109"/>
                  <a:pt x="13260" y="9534"/>
                  <a:pt x="13227" y="9619"/>
                </a:cubicBezTo>
                <a:cubicBezTo>
                  <a:pt x="13219" y="9631"/>
                  <a:pt x="13101" y="9814"/>
                  <a:pt x="13041" y="9902"/>
                </a:cubicBezTo>
                <a:cubicBezTo>
                  <a:pt x="12668" y="10452"/>
                  <a:pt x="11973" y="11474"/>
                  <a:pt x="11973" y="13569"/>
                </a:cubicBezTo>
                <a:cubicBezTo>
                  <a:pt x="11973" y="16039"/>
                  <a:pt x="13545" y="17190"/>
                  <a:pt x="14427" y="17477"/>
                </a:cubicBezTo>
                <a:lnTo>
                  <a:pt x="14466" y="17493"/>
                </a:lnTo>
                <a:cubicBezTo>
                  <a:pt x="15703" y="18036"/>
                  <a:pt x="16914" y="18711"/>
                  <a:pt x="17143" y="20400"/>
                </a:cubicBezTo>
                <a:cubicBezTo>
                  <a:pt x="17143" y="20400"/>
                  <a:pt x="4457" y="20400"/>
                  <a:pt x="4457" y="20400"/>
                </a:cubicBezTo>
                <a:close/>
                <a:moveTo>
                  <a:pt x="14715" y="16328"/>
                </a:moveTo>
                <a:cubicBezTo>
                  <a:pt x="14715" y="16328"/>
                  <a:pt x="12955" y="15815"/>
                  <a:pt x="12955" y="13569"/>
                </a:cubicBezTo>
                <a:cubicBezTo>
                  <a:pt x="12955" y="11596"/>
                  <a:pt x="13678" y="10901"/>
                  <a:pt x="13957" y="10421"/>
                </a:cubicBezTo>
                <a:cubicBezTo>
                  <a:pt x="13957" y="10421"/>
                  <a:pt x="14531" y="9807"/>
                  <a:pt x="14146" y="7826"/>
                </a:cubicBezTo>
                <a:cubicBezTo>
                  <a:pt x="14787" y="6740"/>
                  <a:pt x="14995" y="4972"/>
                  <a:pt x="14211" y="2789"/>
                </a:cubicBezTo>
                <a:cubicBezTo>
                  <a:pt x="13774" y="1514"/>
                  <a:pt x="13389" y="815"/>
                  <a:pt x="12801" y="409"/>
                </a:cubicBezTo>
                <a:cubicBezTo>
                  <a:pt x="12370" y="110"/>
                  <a:pt x="11880" y="0"/>
                  <a:pt x="11403" y="0"/>
                </a:cubicBezTo>
                <a:cubicBezTo>
                  <a:pt x="10516" y="0"/>
                  <a:pt x="9675" y="384"/>
                  <a:pt x="9339" y="653"/>
                </a:cubicBezTo>
                <a:cubicBezTo>
                  <a:pt x="8357" y="1192"/>
                  <a:pt x="7697" y="1688"/>
                  <a:pt x="7077" y="3579"/>
                </a:cubicBezTo>
                <a:cubicBezTo>
                  <a:pt x="6540" y="5168"/>
                  <a:pt x="7179" y="6892"/>
                  <a:pt x="7494" y="7758"/>
                </a:cubicBezTo>
                <a:cubicBezTo>
                  <a:pt x="7110" y="9740"/>
                  <a:pt x="7642" y="10421"/>
                  <a:pt x="7642" y="10421"/>
                </a:cubicBezTo>
                <a:cubicBezTo>
                  <a:pt x="7922" y="10901"/>
                  <a:pt x="8644" y="11596"/>
                  <a:pt x="8644" y="13569"/>
                </a:cubicBezTo>
                <a:cubicBezTo>
                  <a:pt x="8644" y="15815"/>
                  <a:pt x="6885" y="16328"/>
                  <a:pt x="6885" y="16328"/>
                </a:cubicBezTo>
                <a:cubicBezTo>
                  <a:pt x="5768" y="16819"/>
                  <a:pt x="3436" y="17760"/>
                  <a:pt x="3436" y="21000"/>
                </a:cubicBezTo>
                <a:cubicBezTo>
                  <a:pt x="3436" y="21000"/>
                  <a:pt x="3436" y="21600"/>
                  <a:pt x="3927" y="21600"/>
                </a:cubicBezTo>
                <a:lnTo>
                  <a:pt x="17673" y="21600"/>
                </a:lnTo>
                <a:cubicBezTo>
                  <a:pt x="18164" y="21600"/>
                  <a:pt x="18164" y="21000"/>
                  <a:pt x="18164" y="21000"/>
                </a:cubicBezTo>
                <a:cubicBezTo>
                  <a:pt x="18164" y="17760"/>
                  <a:pt x="15832" y="16819"/>
                  <a:pt x="14715" y="16328"/>
                </a:cubicBezTo>
                <a:moveTo>
                  <a:pt x="19516" y="15006"/>
                </a:moveTo>
                <a:cubicBezTo>
                  <a:pt x="19516" y="15006"/>
                  <a:pt x="18416" y="14701"/>
                  <a:pt x="18416" y="12954"/>
                </a:cubicBezTo>
                <a:cubicBezTo>
                  <a:pt x="18416" y="11419"/>
                  <a:pt x="18794" y="10879"/>
                  <a:pt x="19017" y="10506"/>
                </a:cubicBezTo>
                <a:cubicBezTo>
                  <a:pt x="19017" y="10506"/>
                  <a:pt x="19443" y="9975"/>
                  <a:pt x="19136" y="8435"/>
                </a:cubicBezTo>
                <a:cubicBezTo>
                  <a:pt x="19388" y="7760"/>
                  <a:pt x="19900" y="6419"/>
                  <a:pt x="19470" y="5184"/>
                </a:cubicBezTo>
                <a:cubicBezTo>
                  <a:pt x="18974" y="3714"/>
                  <a:pt x="18645" y="3327"/>
                  <a:pt x="17860" y="2908"/>
                </a:cubicBezTo>
                <a:cubicBezTo>
                  <a:pt x="17591" y="2699"/>
                  <a:pt x="16918" y="2400"/>
                  <a:pt x="16208" y="2400"/>
                </a:cubicBezTo>
                <a:cubicBezTo>
                  <a:pt x="15873" y="2400"/>
                  <a:pt x="15531" y="2473"/>
                  <a:pt x="15218" y="2647"/>
                </a:cubicBezTo>
                <a:cubicBezTo>
                  <a:pt x="15343" y="3035"/>
                  <a:pt x="15449" y="3420"/>
                  <a:pt x="15525" y="3799"/>
                </a:cubicBezTo>
                <a:cubicBezTo>
                  <a:pt x="15537" y="3790"/>
                  <a:pt x="15550" y="3779"/>
                  <a:pt x="15563" y="3770"/>
                </a:cubicBezTo>
                <a:cubicBezTo>
                  <a:pt x="15730" y="3657"/>
                  <a:pt x="15948" y="3600"/>
                  <a:pt x="16208" y="3600"/>
                </a:cubicBezTo>
                <a:cubicBezTo>
                  <a:pt x="16716" y="3600"/>
                  <a:pt x="17211" y="3825"/>
                  <a:pt x="17332" y="3919"/>
                </a:cubicBezTo>
                <a:cubicBezTo>
                  <a:pt x="17375" y="3953"/>
                  <a:pt x="17421" y="3983"/>
                  <a:pt x="17467" y="4008"/>
                </a:cubicBezTo>
                <a:cubicBezTo>
                  <a:pt x="17950" y="4265"/>
                  <a:pt x="18131" y="4362"/>
                  <a:pt x="18562" y="5641"/>
                </a:cubicBezTo>
                <a:cubicBezTo>
                  <a:pt x="18822" y="6387"/>
                  <a:pt x="18452" y="7378"/>
                  <a:pt x="18253" y="7911"/>
                </a:cubicBezTo>
                <a:cubicBezTo>
                  <a:pt x="18161" y="8156"/>
                  <a:pt x="18130" y="8457"/>
                  <a:pt x="18182" y="8718"/>
                </a:cubicBezTo>
                <a:cubicBezTo>
                  <a:pt x="18316" y="9392"/>
                  <a:pt x="18254" y="9706"/>
                  <a:pt x="18232" y="9784"/>
                </a:cubicBezTo>
                <a:cubicBezTo>
                  <a:pt x="18230" y="9788"/>
                  <a:pt x="18227" y="9793"/>
                  <a:pt x="18224" y="9798"/>
                </a:cubicBezTo>
                <a:lnTo>
                  <a:pt x="18191" y="9853"/>
                </a:lnTo>
                <a:cubicBezTo>
                  <a:pt x="17926" y="10290"/>
                  <a:pt x="17434" y="11106"/>
                  <a:pt x="17434" y="12954"/>
                </a:cubicBezTo>
                <a:cubicBezTo>
                  <a:pt x="17434" y="15019"/>
                  <a:pt x="18570" y="15933"/>
                  <a:pt x="19229" y="16155"/>
                </a:cubicBezTo>
                <a:cubicBezTo>
                  <a:pt x="19856" y="16429"/>
                  <a:pt x="20435" y="16859"/>
                  <a:pt x="20582" y="17999"/>
                </a:cubicBezTo>
                <a:lnTo>
                  <a:pt x="18459" y="18000"/>
                </a:lnTo>
                <a:cubicBezTo>
                  <a:pt x="18647" y="18353"/>
                  <a:pt x="18802" y="18755"/>
                  <a:pt x="18920" y="19200"/>
                </a:cubicBezTo>
                <a:lnTo>
                  <a:pt x="21109" y="19199"/>
                </a:lnTo>
                <a:cubicBezTo>
                  <a:pt x="21600" y="19199"/>
                  <a:pt x="21600" y="18599"/>
                  <a:pt x="21600" y="18599"/>
                </a:cubicBezTo>
                <a:cubicBezTo>
                  <a:pt x="21600" y="16199"/>
                  <a:pt x="20410" y="15388"/>
                  <a:pt x="19516" y="15006"/>
                </a:cubicBezTo>
                <a:moveTo>
                  <a:pt x="2371" y="16155"/>
                </a:moveTo>
                <a:cubicBezTo>
                  <a:pt x="3030" y="15933"/>
                  <a:pt x="4166" y="15019"/>
                  <a:pt x="4166" y="12954"/>
                </a:cubicBezTo>
                <a:cubicBezTo>
                  <a:pt x="4166" y="11106"/>
                  <a:pt x="3673" y="10290"/>
                  <a:pt x="3409" y="9853"/>
                </a:cubicBezTo>
                <a:lnTo>
                  <a:pt x="3376" y="9798"/>
                </a:lnTo>
                <a:cubicBezTo>
                  <a:pt x="3373" y="9793"/>
                  <a:pt x="3370" y="9788"/>
                  <a:pt x="3367" y="9784"/>
                </a:cubicBezTo>
                <a:cubicBezTo>
                  <a:pt x="3346" y="9706"/>
                  <a:pt x="3283" y="9392"/>
                  <a:pt x="3418" y="8718"/>
                </a:cubicBezTo>
                <a:cubicBezTo>
                  <a:pt x="3470" y="8457"/>
                  <a:pt x="3439" y="8156"/>
                  <a:pt x="3347" y="7911"/>
                </a:cubicBezTo>
                <a:cubicBezTo>
                  <a:pt x="3148" y="7378"/>
                  <a:pt x="2778" y="6387"/>
                  <a:pt x="3038" y="5641"/>
                </a:cubicBezTo>
                <a:cubicBezTo>
                  <a:pt x="3469" y="4362"/>
                  <a:pt x="3649" y="4265"/>
                  <a:pt x="4133" y="4008"/>
                </a:cubicBezTo>
                <a:cubicBezTo>
                  <a:pt x="4180" y="3983"/>
                  <a:pt x="4225" y="3953"/>
                  <a:pt x="4268" y="3919"/>
                </a:cubicBezTo>
                <a:cubicBezTo>
                  <a:pt x="4389" y="3825"/>
                  <a:pt x="4884" y="3600"/>
                  <a:pt x="5392" y="3600"/>
                </a:cubicBezTo>
                <a:cubicBezTo>
                  <a:pt x="5636" y="3600"/>
                  <a:pt x="5839" y="3655"/>
                  <a:pt x="6002" y="3755"/>
                </a:cubicBezTo>
                <a:cubicBezTo>
                  <a:pt x="6045" y="3548"/>
                  <a:pt x="6096" y="3341"/>
                  <a:pt x="6165" y="3134"/>
                </a:cubicBezTo>
                <a:cubicBezTo>
                  <a:pt x="6225" y="2950"/>
                  <a:pt x="6289" y="2793"/>
                  <a:pt x="6351" y="2630"/>
                </a:cubicBezTo>
                <a:cubicBezTo>
                  <a:pt x="6046" y="2468"/>
                  <a:pt x="5716" y="2400"/>
                  <a:pt x="5392" y="2400"/>
                </a:cubicBezTo>
                <a:cubicBezTo>
                  <a:pt x="4682" y="2400"/>
                  <a:pt x="4009" y="2699"/>
                  <a:pt x="3740" y="2908"/>
                </a:cubicBezTo>
                <a:cubicBezTo>
                  <a:pt x="2955" y="3327"/>
                  <a:pt x="2625" y="3714"/>
                  <a:pt x="2130" y="5184"/>
                </a:cubicBezTo>
                <a:cubicBezTo>
                  <a:pt x="1700" y="6419"/>
                  <a:pt x="2212" y="7760"/>
                  <a:pt x="2464" y="8435"/>
                </a:cubicBezTo>
                <a:cubicBezTo>
                  <a:pt x="2156" y="9975"/>
                  <a:pt x="2583" y="10506"/>
                  <a:pt x="2583" y="10506"/>
                </a:cubicBezTo>
                <a:cubicBezTo>
                  <a:pt x="2806" y="10879"/>
                  <a:pt x="3185" y="11419"/>
                  <a:pt x="3185" y="12954"/>
                </a:cubicBezTo>
                <a:cubicBezTo>
                  <a:pt x="3185" y="14701"/>
                  <a:pt x="2084" y="15006"/>
                  <a:pt x="2084" y="15006"/>
                </a:cubicBezTo>
                <a:cubicBezTo>
                  <a:pt x="1191" y="15388"/>
                  <a:pt x="0" y="16199"/>
                  <a:pt x="0" y="18599"/>
                </a:cubicBezTo>
                <a:cubicBezTo>
                  <a:pt x="0" y="18599"/>
                  <a:pt x="0" y="19199"/>
                  <a:pt x="491" y="19199"/>
                </a:cubicBezTo>
                <a:lnTo>
                  <a:pt x="2680" y="19200"/>
                </a:lnTo>
                <a:cubicBezTo>
                  <a:pt x="2798" y="18755"/>
                  <a:pt x="2952" y="18353"/>
                  <a:pt x="3141" y="18000"/>
                </a:cubicBezTo>
                <a:lnTo>
                  <a:pt x="1018" y="17999"/>
                </a:lnTo>
                <a:cubicBezTo>
                  <a:pt x="1165" y="16859"/>
                  <a:pt x="1744" y="16429"/>
                  <a:pt x="2371" y="16155"/>
                </a:cubicBezTo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14284" tIns="14284" rIns="14284" bIns="14284" anchor="ctr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7139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1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0" name="Imagen 19" descr="svg color doubt action cartoon doodle element">
            <a:extLst>
              <a:ext uri="{FF2B5EF4-FFF2-40B4-BE49-F238E27FC236}">
                <a16:creationId xmlns:a16="http://schemas.microsoft.com/office/drawing/2014/main" id="{788A1968-BA2A-8CEE-74AD-E42D188F5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40000">
            <a:off x="7478023" y="129396"/>
            <a:ext cx="1186133" cy="118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042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9F4FD7A8-3A67-8BC6-13B6-88D3348CC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BA8187D1-9E03-CB3D-2879-6A0DD800B722}"/>
              </a:ext>
            </a:extLst>
          </p:cNvPr>
          <p:cNvSpPr txBox="1"/>
          <p:nvPr/>
        </p:nvSpPr>
        <p:spPr>
          <a:xfrm>
            <a:off x="531608" y="1695449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just">
              <a:lnSpc>
                <a:spcPct val="90000"/>
              </a:lnSpc>
            </a:pPr>
            <a:r>
              <a:rPr lang="es-419" sz="2400" b="1">
                <a:solidFill>
                  <a:schemeClr val="lt1"/>
                </a:solidFill>
                <a:latin typeface="Verdana"/>
                <a:ea typeface="Verdana"/>
              </a:rPr>
              <a:t>¿QUÉ ES LA AUTOEVALUACIÓN?</a:t>
            </a:r>
            <a:endParaRPr lang="es-419" sz="2400">
              <a:solidFill>
                <a:schemeClr val="lt1"/>
              </a:solidFill>
              <a:latin typeface="Verdana"/>
              <a:ea typeface="Verdana"/>
            </a:endParaRPr>
          </a:p>
        </p:txBody>
      </p:sp>
      <p:pic>
        <p:nvPicPr>
          <p:cNvPr id="3" name="Imagen 2" descr="Assessment Icon">
            <a:extLst>
              <a:ext uri="{FF2B5EF4-FFF2-40B4-BE49-F238E27FC236}">
                <a16:creationId xmlns:a16="http://schemas.microsoft.com/office/drawing/2014/main" id="{A9D46CBE-C0CF-507F-E56C-ED199F02D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332" y="264723"/>
            <a:ext cx="2014628" cy="183203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DFDF395-9DBE-FED8-A16B-B4D06F10E1CD}"/>
              </a:ext>
            </a:extLst>
          </p:cNvPr>
          <p:cNvSpPr txBox="1"/>
          <p:nvPr/>
        </p:nvSpPr>
        <p:spPr>
          <a:xfrm>
            <a:off x="527084" y="2386919"/>
            <a:ext cx="8090087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800">
                <a:solidFill>
                  <a:schemeClr val="bg1"/>
                </a:solidFill>
                <a:latin typeface="Verdana"/>
                <a:ea typeface="Verdana"/>
              </a:rPr>
              <a:t>Proceso de reflexión crítica que le permite al funcionario autoevaluarse, a fin de incorporar en el análisis del desempeño esta auto percepción del respecto de su desempeño, y que servirá como antecedentes al precalificador al momento de realizar el informe de desempeño y precalificación. </a:t>
            </a:r>
            <a:endParaRPr lang="es-ES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939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E86FBAA8-F915-493B-CB7E-7BDCD6004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9A67BB6F-DADA-5972-EA36-F25436EF2D05}"/>
              </a:ext>
            </a:extLst>
          </p:cNvPr>
          <p:cNvSpPr txBox="1"/>
          <p:nvPr/>
        </p:nvSpPr>
        <p:spPr>
          <a:xfrm>
            <a:off x="628657" y="983770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algn="just"/>
            <a:r>
              <a:rPr lang="es-419" sz="2400" b="1">
                <a:solidFill>
                  <a:schemeClr val="lt1"/>
                </a:solidFill>
                <a:latin typeface="Verdana"/>
                <a:ea typeface="Verdana"/>
                <a:sym typeface="Verdana"/>
              </a:rPr>
              <a:t>¿QUÉ ES LA CALIFICACIÓN?</a:t>
            </a:r>
            <a:endParaRPr lang="es-419" sz="2400" b="1">
              <a:solidFill>
                <a:schemeClr val="lt1"/>
              </a:solidFill>
              <a:latin typeface="Verdana"/>
              <a:ea typeface="Verdana"/>
            </a:endParaRPr>
          </a:p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</a:pPr>
            <a:endParaRPr lang="es-419" sz="2100" b="1" i="0" u="none" strike="noStrike" cap="none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2" name="Shape 2716">
            <a:extLst>
              <a:ext uri="{FF2B5EF4-FFF2-40B4-BE49-F238E27FC236}">
                <a16:creationId xmlns:a16="http://schemas.microsoft.com/office/drawing/2014/main" id="{B1185DE1-3358-05F7-8B14-61FA365E2C38}"/>
              </a:ext>
            </a:extLst>
          </p:cNvPr>
          <p:cNvSpPr/>
          <p:nvPr/>
        </p:nvSpPr>
        <p:spPr>
          <a:xfrm>
            <a:off x="847637" y="1646498"/>
            <a:ext cx="1840031" cy="1144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</a:endParaRPr>
          </a:p>
        </p:txBody>
      </p:sp>
      <p:sp>
        <p:nvSpPr>
          <p:cNvPr id="3" name="Shape 2717">
            <a:extLst>
              <a:ext uri="{FF2B5EF4-FFF2-40B4-BE49-F238E27FC236}">
                <a16:creationId xmlns:a16="http://schemas.microsoft.com/office/drawing/2014/main" id="{B48B5A48-9A88-545A-4836-22F99E80DEC4}"/>
              </a:ext>
            </a:extLst>
          </p:cNvPr>
          <p:cNvSpPr/>
          <p:nvPr/>
        </p:nvSpPr>
        <p:spPr>
          <a:xfrm>
            <a:off x="869203" y="1909612"/>
            <a:ext cx="1777852" cy="807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val="1"/>
            </a:ext>
          </a:extLst>
        </p:spPr>
        <p:txBody>
          <a:bodyPr wrap="square" lIns="34289" tIns="34289" rIns="34289" bIns="34289" numCol="1" anchor="t">
            <a:spAutoFit/>
          </a:bodyPr>
          <a:lstStyle>
            <a:defPPr rtl="0">
              <a:defRPr lang="es-ES"/>
            </a:defPPr>
            <a:lvl1pPr marL="0" algn="ctr" defTabSz="914400" rtl="0" eaLnBrk="1" latinLnBrk="0" hangingPunct="1">
              <a:defRPr sz="1600" b="1" kern="1200">
                <a:solidFill>
                  <a:srgbClr val="595959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1200" dirty="0" err="1">
                <a:solidFill>
                  <a:srgbClr val="000000"/>
                </a:solidFill>
                <a:latin typeface="Verdana"/>
                <a:ea typeface="Verdana"/>
                <a:cs typeface="Calibri"/>
                <a:sym typeface="Calibri"/>
              </a:rPr>
              <a:t>Evaluación</a:t>
            </a:r>
            <a:r>
              <a:rPr lang="en-US" sz="1200" dirty="0">
                <a:solidFill>
                  <a:srgbClr val="000000"/>
                </a:solidFill>
                <a:latin typeface="Verdana"/>
                <a:ea typeface="Verdana"/>
                <a:cs typeface="Calibri"/>
                <a:sym typeface="Calibri"/>
              </a:rPr>
              <a:t> de la Junta </a:t>
            </a:r>
            <a:r>
              <a:rPr lang="en-US" sz="1200" dirty="0" err="1">
                <a:solidFill>
                  <a:srgbClr val="000000"/>
                </a:solidFill>
                <a:latin typeface="Verdana"/>
                <a:ea typeface="Verdana"/>
                <a:cs typeface="Calibri"/>
                <a:sym typeface="Calibri"/>
              </a:rPr>
              <a:t>Calificadora</a:t>
            </a:r>
            <a:r>
              <a:rPr lang="en-US" sz="1200" dirty="0">
                <a:solidFill>
                  <a:srgbClr val="000000"/>
                </a:solidFill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Verdana"/>
                <a:ea typeface="Verdana"/>
                <a:cs typeface="Calibri"/>
                <a:sym typeface="Calibri"/>
              </a:rPr>
              <a:t>teniendo</a:t>
            </a:r>
            <a:r>
              <a:rPr lang="en-US" sz="1200" dirty="0">
                <a:solidFill>
                  <a:srgbClr val="000000"/>
                </a:solidFill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Verdana"/>
                <a:ea typeface="Verdana"/>
                <a:cs typeface="Calibri"/>
                <a:sym typeface="Calibri"/>
              </a:rPr>
              <a:t>como</a:t>
            </a:r>
            <a:r>
              <a:rPr lang="en-US" sz="1200" dirty="0">
                <a:solidFill>
                  <a:srgbClr val="000000"/>
                </a:solidFill>
                <a:latin typeface="Verdana"/>
                <a:ea typeface="Verdana"/>
                <a:cs typeface="Calibri"/>
                <a:sym typeface="Calibri"/>
              </a:rPr>
              <a:t> base la </a:t>
            </a:r>
            <a:r>
              <a:rPr lang="en-US" sz="1200" dirty="0" err="1">
                <a:solidFill>
                  <a:srgbClr val="000000"/>
                </a:solidFill>
                <a:latin typeface="Verdana"/>
                <a:ea typeface="Verdana"/>
                <a:cs typeface="Calibri"/>
                <a:sym typeface="Calibri"/>
              </a:rPr>
              <a:t>precalificación</a:t>
            </a:r>
            <a:r>
              <a:rPr lang="en-US" sz="1200" dirty="0">
                <a:solidFill>
                  <a:srgbClr val="000000"/>
                </a:solidFill>
                <a:latin typeface="Verdana"/>
                <a:ea typeface="Verdana"/>
                <a:cs typeface="Calibri"/>
                <a:sym typeface="Calibri"/>
              </a:rPr>
              <a:t>. </a:t>
            </a:r>
            <a:endParaRPr sz="1200" dirty="0">
              <a:solidFill>
                <a:srgbClr val="000000"/>
              </a:solidFill>
              <a:latin typeface="Verdana"/>
              <a:ea typeface="Verdana"/>
              <a:cs typeface="Calibri"/>
              <a:sym typeface="Calibri"/>
            </a:endParaRPr>
          </a:p>
        </p:txBody>
      </p:sp>
      <p:sp>
        <p:nvSpPr>
          <p:cNvPr id="4" name="Shape 2722">
            <a:extLst>
              <a:ext uri="{FF2B5EF4-FFF2-40B4-BE49-F238E27FC236}">
                <a16:creationId xmlns:a16="http://schemas.microsoft.com/office/drawing/2014/main" id="{95830EEE-E72F-DD64-833F-E21DED038AC3}"/>
              </a:ext>
            </a:extLst>
          </p:cNvPr>
          <p:cNvSpPr/>
          <p:nvPr/>
        </p:nvSpPr>
        <p:spPr>
          <a:xfrm flipH="1">
            <a:off x="2732986" y="1646498"/>
            <a:ext cx="1840033" cy="1144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C1E3F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s-ES" sz="1200">
                <a:solidFill>
                  <a:schemeClr val="bg1"/>
                </a:solidFill>
                <a:latin typeface="Verdana"/>
                <a:ea typeface="Verdana"/>
                <a:cs typeface="Calibri"/>
                <a:sym typeface="Calibri"/>
              </a:rPr>
              <a:t>Tiene como base la precalificación completa y fundada. </a:t>
            </a:r>
          </a:p>
        </p:txBody>
      </p:sp>
      <p:sp>
        <p:nvSpPr>
          <p:cNvPr id="5" name="Shape 2728">
            <a:extLst>
              <a:ext uri="{FF2B5EF4-FFF2-40B4-BE49-F238E27FC236}">
                <a16:creationId xmlns:a16="http://schemas.microsoft.com/office/drawing/2014/main" id="{9C20574E-571F-ECF5-594D-579F50939B18}"/>
              </a:ext>
            </a:extLst>
          </p:cNvPr>
          <p:cNvSpPr/>
          <p:nvPr/>
        </p:nvSpPr>
        <p:spPr>
          <a:xfrm>
            <a:off x="4618336" y="1646498"/>
            <a:ext cx="1840031" cy="1144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Verdana"/>
            </a:endParaRPr>
          </a:p>
        </p:txBody>
      </p:sp>
      <p:sp>
        <p:nvSpPr>
          <p:cNvPr id="6" name="Shape 2734">
            <a:extLst>
              <a:ext uri="{FF2B5EF4-FFF2-40B4-BE49-F238E27FC236}">
                <a16:creationId xmlns:a16="http://schemas.microsoft.com/office/drawing/2014/main" id="{9C57E91B-71D1-B86A-9779-67EFD4E954EF}"/>
              </a:ext>
            </a:extLst>
          </p:cNvPr>
          <p:cNvSpPr/>
          <p:nvPr/>
        </p:nvSpPr>
        <p:spPr>
          <a:xfrm flipH="1">
            <a:off x="6503685" y="1646498"/>
            <a:ext cx="1840032" cy="1144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C1E3F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Verdana"/>
            </a:endParaRPr>
          </a:p>
        </p:txBody>
      </p:sp>
      <p:sp>
        <p:nvSpPr>
          <p:cNvPr id="7" name="Shape 2740">
            <a:extLst>
              <a:ext uri="{FF2B5EF4-FFF2-40B4-BE49-F238E27FC236}">
                <a16:creationId xmlns:a16="http://schemas.microsoft.com/office/drawing/2014/main" id="{96255A42-3BB4-5174-5ECE-EDABC6A401EA}"/>
              </a:ext>
            </a:extLst>
          </p:cNvPr>
          <p:cNvSpPr/>
          <p:nvPr/>
        </p:nvSpPr>
        <p:spPr>
          <a:xfrm rot="10800000" flipH="1">
            <a:off x="847638" y="2829647"/>
            <a:ext cx="1840032" cy="1144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6BB9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Verdana"/>
            </a:endParaRPr>
          </a:p>
        </p:txBody>
      </p:sp>
      <p:sp>
        <p:nvSpPr>
          <p:cNvPr id="8" name="Shape 2741">
            <a:extLst>
              <a:ext uri="{FF2B5EF4-FFF2-40B4-BE49-F238E27FC236}">
                <a16:creationId xmlns:a16="http://schemas.microsoft.com/office/drawing/2014/main" id="{31FF61BA-1561-29C3-AE33-31A96E986025}"/>
              </a:ext>
            </a:extLst>
          </p:cNvPr>
          <p:cNvSpPr/>
          <p:nvPr/>
        </p:nvSpPr>
        <p:spPr>
          <a:xfrm>
            <a:off x="849574" y="2960354"/>
            <a:ext cx="1745763" cy="807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val="1"/>
            </a:ext>
          </a:extLst>
        </p:spPr>
        <p:txBody>
          <a:bodyPr wrap="square" lIns="34289" tIns="34289" rIns="34289" bIns="34289" numCol="1" anchor="t">
            <a:spAutoFit/>
          </a:bodyPr>
          <a:lstStyle>
            <a:defPPr rtl="0">
              <a:defRPr lang="es-ES"/>
            </a:defPPr>
            <a:lvl1pPr marL="0" algn="ctr" defTabSz="914400" rtl="0" eaLnBrk="1" latinLnBrk="0" hangingPunct="1">
              <a:defRPr sz="1600" b="1" kern="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1200" kern="0" dirty="0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RRPP </a:t>
            </a:r>
            <a:r>
              <a:rPr lang="en-US" sz="1200" kern="0" dirty="0" err="1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que</a:t>
            </a:r>
            <a:r>
              <a:rPr lang="en-US" sz="1200" kern="0" dirty="0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kern="0" dirty="0" err="1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deseen</a:t>
            </a:r>
            <a:r>
              <a:rPr lang="en-US" sz="1200" kern="0" dirty="0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kern="0" dirty="0" err="1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ser</a:t>
            </a:r>
            <a:r>
              <a:rPr lang="en-US" sz="1200" kern="0" dirty="0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kern="0" dirty="0" err="1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evaluados</a:t>
            </a:r>
            <a:r>
              <a:rPr lang="en-US" sz="1200" kern="0" dirty="0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kern="0" dirty="0" err="1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serán</a:t>
            </a:r>
            <a:r>
              <a:rPr lang="en-US" sz="1200" kern="0" dirty="0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kern="0" dirty="0" err="1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calificados</a:t>
            </a:r>
            <a:r>
              <a:rPr lang="en-US" sz="1200" kern="0" dirty="0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kern="0" dirty="0" err="1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por</a:t>
            </a:r>
            <a:r>
              <a:rPr lang="en-US" sz="1200" kern="0" dirty="0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kern="0" dirty="0" err="1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su</a:t>
            </a:r>
            <a:r>
              <a:rPr lang="en-US" sz="1200" kern="0" dirty="0">
                <a:solidFill>
                  <a:prstClr val="white"/>
                </a:solidFill>
                <a:latin typeface="Verdana"/>
                <a:ea typeface="Verdana"/>
                <a:cs typeface="Calibri"/>
                <a:sym typeface="Calibri"/>
              </a:rPr>
              <a:t> Jefe Directo.</a:t>
            </a:r>
            <a:endParaRPr kumimoji="0" sz="12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Verdana"/>
              <a:cs typeface="Calibri"/>
              <a:sym typeface="Calibri"/>
            </a:endParaRPr>
          </a:p>
        </p:txBody>
      </p:sp>
      <p:sp>
        <p:nvSpPr>
          <p:cNvPr id="9" name="Shape 2746">
            <a:extLst>
              <a:ext uri="{FF2B5EF4-FFF2-40B4-BE49-F238E27FC236}">
                <a16:creationId xmlns:a16="http://schemas.microsoft.com/office/drawing/2014/main" id="{F564B7CD-B87A-2536-C4AA-169B859626A3}"/>
              </a:ext>
            </a:extLst>
          </p:cNvPr>
          <p:cNvSpPr/>
          <p:nvPr/>
        </p:nvSpPr>
        <p:spPr>
          <a:xfrm rot="10800000">
            <a:off x="6503686" y="2829647"/>
            <a:ext cx="1840033" cy="1144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Verdana"/>
            </a:endParaRPr>
          </a:p>
        </p:txBody>
      </p:sp>
      <p:sp>
        <p:nvSpPr>
          <p:cNvPr id="10" name="Shape 2747">
            <a:extLst>
              <a:ext uri="{FF2B5EF4-FFF2-40B4-BE49-F238E27FC236}">
                <a16:creationId xmlns:a16="http://schemas.microsoft.com/office/drawing/2014/main" id="{4D3981AE-0FD1-F9BC-1BDD-74284579B032}"/>
              </a:ext>
            </a:extLst>
          </p:cNvPr>
          <p:cNvSpPr/>
          <p:nvPr/>
        </p:nvSpPr>
        <p:spPr>
          <a:xfrm>
            <a:off x="6488540" y="2845553"/>
            <a:ext cx="1855177" cy="992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val="1"/>
            </a:ext>
          </a:extLst>
        </p:spPr>
        <p:txBody>
          <a:bodyPr wrap="square" lIns="34289" tIns="34289" rIns="34289" bIns="34289" numCol="1" anchor="t">
            <a:spAutoFit/>
          </a:bodyPr>
          <a:lstStyle>
            <a:defPPr rtl="0">
              <a:defRPr lang="es-ES"/>
            </a:defPPr>
            <a:lvl1pPr marL="0" algn="ctr" defTabSz="914400" rtl="0" eaLnBrk="1" latinLnBrk="0" hangingPunct="1">
              <a:defRPr sz="1600" b="1" kern="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Se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debe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levantar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acta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por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cada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reunión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individualizando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cada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funcionario</a:t>
            </a:r>
            <a:r>
              <a:rPr lang="en-US" sz="1200" kern="0" dirty="0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/a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calificado</a:t>
            </a:r>
            <a:r>
              <a:rPr lang="en-US" sz="1200" kern="0" dirty="0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.</a:t>
            </a:r>
            <a:endParaRPr lang="es-ES" sz="12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/>
              <a:cs typeface="Calibri"/>
            </a:endParaRPr>
          </a:p>
        </p:txBody>
      </p:sp>
      <p:sp>
        <p:nvSpPr>
          <p:cNvPr id="11" name="Shape 2752">
            <a:extLst>
              <a:ext uri="{FF2B5EF4-FFF2-40B4-BE49-F238E27FC236}">
                <a16:creationId xmlns:a16="http://schemas.microsoft.com/office/drawing/2014/main" id="{879F79C8-CF1B-B47F-A0AA-7F0055BFB3AF}"/>
              </a:ext>
            </a:extLst>
          </p:cNvPr>
          <p:cNvSpPr/>
          <p:nvPr/>
        </p:nvSpPr>
        <p:spPr>
          <a:xfrm rot="10800000">
            <a:off x="2732988" y="2829647"/>
            <a:ext cx="1840032" cy="1144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</a:endParaRPr>
          </a:p>
        </p:txBody>
      </p:sp>
      <p:sp>
        <p:nvSpPr>
          <p:cNvPr id="12" name="Shape 2753">
            <a:extLst>
              <a:ext uri="{FF2B5EF4-FFF2-40B4-BE49-F238E27FC236}">
                <a16:creationId xmlns:a16="http://schemas.microsoft.com/office/drawing/2014/main" id="{12B1871C-5411-C9B1-7C74-2BA04CF114FA}"/>
              </a:ext>
            </a:extLst>
          </p:cNvPr>
          <p:cNvSpPr/>
          <p:nvPr/>
        </p:nvSpPr>
        <p:spPr>
          <a:xfrm>
            <a:off x="2812007" y="2960354"/>
            <a:ext cx="1681991" cy="6232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val="1"/>
            </a:ext>
          </a:extLst>
        </p:spPr>
        <p:txBody>
          <a:bodyPr wrap="square" lIns="34289" tIns="34289" rIns="34289" bIns="34289" numCol="1" anchor="t">
            <a:spAutoFit/>
          </a:bodyPr>
          <a:lstStyle>
            <a:defPPr rtl="0">
              <a:defRPr lang="es-ES"/>
            </a:defPPr>
            <a:lvl1pPr marL="0" algn="ctr" defTabSz="914400" rtl="0" eaLnBrk="1" latinLnBrk="0" hangingPunct="1">
              <a:defRPr sz="1600" b="1" kern="1200">
                <a:solidFill>
                  <a:srgbClr val="595959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1200" kern="0" dirty="0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Deben </a:t>
            </a:r>
            <a:r>
              <a:rPr lang="en-US" sz="1200" kern="0" dirty="0" err="1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ser</a:t>
            </a:r>
            <a:r>
              <a:rPr lang="en-US" sz="1200" kern="0" dirty="0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firmadas</a:t>
            </a:r>
            <a:r>
              <a:rPr lang="en-US" sz="1200" kern="0" dirty="0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por</a:t>
            </a:r>
            <a:r>
              <a:rPr lang="en-US" sz="1200" kern="0" dirty="0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los</a:t>
            </a:r>
            <a:r>
              <a:rPr lang="en-US" sz="1200" kern="0" dirty="0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integrantes</a:t>
            </a:r>
            <a:r>
              <a:rPr lang="en-US" sz="1200" kern="0" dirty="0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 de las JJCC.</a:t>
            </a:r>
            <a:endParaRPr lang="es-ES" sz="12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/>
              <a:cs typeface="Calibri"/>
            </a:endParaRPr>
          </a:p>
        </p:txBody>
      </p:sp>
      <p:sp>
        <p:nvSpPr>
          <p:cNvPr id="13" name="Shape 2758">
            <a:extLst>
              <a:ext uri="{FF2B5EF4-FFF2-40B4-BE49-F238E27FC236}">
                <a16:creationId xmlns:a16="http://schemas.microsoft.com/office/drawing/2014/main" id="{BC3BCF9D-5AC9-F3ED-E194-31B97D84CAF6}"/>
              </a:ext>
            </a:extLst>
          </p:cNvPr>
          <p:cNvSpPr/>
          <p:nvPr/>
        </p:nvSpPr>
        <p:spPr>
          <a:xfrm rot="10800000" flipH="1">
            <a:off x="4618336" y="2829647"/>
            <a:ext cx="1840032" cy="1144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2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6BB9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Verdana"/>
            </a:endParaRPr>
          </a:p>
        </p:txBody>
      </p:sp>
      <p:sp>
        <p:nvSpPr>
          <p:cNvPr id="14" name="Shape 2759">
            <a:extLst>
              <a:ext uri="{FF2B5EF4-FFF2-40B4-BE49-F238E27FC236}">
                <a16:creationId xmlns:a16="http://schemas.microsoft.com/office/drawing/2014/main" id="{023ED33B-F8AE-3C72-EE13-5D7117ED4EBC}"/>
              </a:ext>
            </a:extLst>
          </p:cNvPr>
          <p:cNvSpPr/>
          <p:nvPr/>
        </p:nvSpPr>
        <p:spPr>
          <a:xfrm>
            <a:off x="4795911" y="3083473"/>
            <a:ext cx="1409155" cy="4385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val="1"/>
            </a:ext>
          </a:extLst>
        </p:spPr>
        <p:txBody>
          <a:bodyPr wrap="square" lIns="34289" tIns="34289" rIns="34289" bIns="34289" numCol="1" anchor="t">
            <a:spAutoFit/>
          </a:bodyPr>
          <a:lstStyle>
            <a:defPPr rtl="0">
              <a:defRPr lang="es-ES"/>
            </a:defPPr>
            <a:lvl1pPr marL="0" algn="ctr" defTabSz="914400" rtl="0" eaLnBrk="1" latinLnBrk="0" hangingPunct="1">
              <a:defRPr sz="1600" b="1" kern="1200">
                <a:solidFill>
                  <a:srgbClr val="595959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lang="en-US" sz="120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Certificadas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por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el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Ministro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de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fe</a:t>
            </a:r>
            <a:r>
              <a:rPr lang="en-US" sz="1200" kern="0" dirty="0">
                <a:solidFill>
                  <a:schemeClr val="bg1"/>
                </a:solidFill>
                <a:latin typeface="Verdana"/>
                <a:ea typeface="Verdana"/>
                <a:cs typeface="Calibri"/>
                <a:sym typeface="Calibri"/>
              </a:rPr>
              <a:t>.</a:t>
            </a:r>
            <a:endParaRPr kumimoji="0" sz="12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/>
              <a:cs typeface="Calibri"/>
              <a:sym typeface="Calibri"/>
            </a:endParaRPr>
          </a:p>
        </p:txBody>
      </p:sp>
      <p:sp>
        <p:nvSpPr>
          <p:cNvPr id="15" name="Shape 2729">
            <a:extLst>
              <a:ext uri="{FF2B5EF4-FFF2-40B4-BE49-F238E27FC236}">
                <a16:creationId xmlns:a16="http://schemas.microsoft.com/office/drawing/2014/main" id="{675C3135-9187-1538-963F-D4AC3C4E6344}"/>
              </a:ext>
            </a:extLst>
          </p:cNvPr>
          <p:cNvSpPr/>
          <p:nvPr/>
        </p:nvSpPr>
        <p:spPr>
          <a:xfrm>
            <a:off x="6503684" y="2001943"/>
            <a:ext cx="1725897" cy="6232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val="1"/>
            </a:ext>
          </a:extLst>
        </p:spPr>
        <p:txBody>
          <a:bodyPr wrap="square" lIns="34289" tIns="34289" rIns="34289" bIns="34289" numCol="1" anchor="t">
            <a:spAutoFit/>
          </a:bodyPr>
          <a:lstStyle>
            <a:defPPr rtl="0">
              <a:defRPr lang="es-ES"/>
            </a:defPPr>
            <a:lvl1pPr marL="0" algn="ctr" defTabSz="914400" rtl="0" eaLnBrk="1" latinLnBrk="0" hangingPunct="1">
              <a:defRPr sz="1600" b="1" kern="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lang="en-US" sz="120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Calificaciones</a:t>
            </a:r>
            <a:r>
              <a: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deben</a:t>
            </a:r>
            <a:r>
              <a: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ser</a:t>
            </a:r>
            <a:r>
              <a: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debidamente</a:t>
            </a:r>
            <a:r>
              <a: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fundadas</a:t>
            </a:r>
            <a:r>
              <a:rPr lang="en-US" sz="1200" kern="0" dirty="0">
                <a:solidFill>
                  <a:schemeClr val="bg1"/>
                </a:solidFill>
                <a:latin typeface="Verdana"/>
                <a:ea typeface="Verdana"/>
                <a:cs typeface="Calibri"/>
                <a:sym typeface="Calibri"/>
              </a:rPr>
              <a:t>.</a:t>
            </a:r>
            <a:endParaRPr kumimoji="0" sz="12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/>
              <a:cs typeface="Calibri"/>
              <a:sym typeface="Calibri"/>
            </a:endParaRPr>
          </a:p>
        </p:txBody>
      </p:sp>
      <p:sp>
        <p:nvSpPr>
          <p:cNvPr id="16" name="Shape 2723">
            <a:extLst>
              <a:ext uri="{FF2B5EF4-FFF2-40B4-BE49-F238E27FC236}">
                <a16:creationId xmlns:a16="http://schemas.microsoft.com/office/drawing/2014/main" id="{1E35B63D-9AFC-8008-8A10-F6040998FAC9}"/>
              </a:ext>
            </a:extLst>
          </p:cNvPr>
          <p:cNvSpPr/>
          <p:nvPr/>
        </p:nvSpPr>
        <p:spPr>
          <a:xfrm>
            <a:off x="4618335" y="1909612"/>
            <a:ext cx="1832513" cy="807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ma14="http://schemas.microsoft.com/office/mac/drawingml/2011/main" val="1"/>
            </a:ext>
          </a:extLst>
        </p:spPr>
        <p:txBody>
          <a:bodyPr wrap="square" lIns="34289" tIns="34289" rIns="34289" bIns="34289" numCol="1" anchor="t">
            <a:spAutoFit/>
          </a:bodyPr>
          <a:lstStyle>
            <a:defPPr rtl="0">
              <a:defRPr lang="es-ES"/>
            </a:defPPr>
            <a:lvl1pPr marL="0" algn="ctr" defTabSz="914400" rtl="0" eaLnBrk="1" latinLnBrk="0" hangingPunct="1">
              <a:defRPr sz="1600" b="1" kern="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lang="en-US" sz="120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Anotaciones</a:t>
            </a:r>
            <a:r>
              <a: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de </a:t>
            </a:r>
            <a:r>
              <a:rPr kumimoji="0" lang="en-US" sz="120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Mérito</a:t>
            </a:r>
            <a:r>
              <a:rPr lang="en-US" sz="1200" kern="0" dirty="0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, 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Demérito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y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medidas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disciplinarias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también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son </a:t>
            </a:r>
            <a:r>
              <a:rPr kumimoji="0" lang="en-US" sz="120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consideradas</a:t>
            </a:r>
            <a:r>
              <a:rPr lang="en-US" sz="1200" kern="0" dirty="0">
                <a:solidFill>
                  <a:schemeClr val="tx1"/>
                </a:solidFill>
                <a:latin typeface="Verdana"/>
                <a:ea typeface="Verdana"/>
                <a:cs typeface="Calibri"/>
                <a:sym typeface="Calibri"/>
              </a:rPr>
              <a:t>.</a:t>
            </a:r>
            <a:r>
              <a:rPr kumimoji="0" lang="en-US" sz="120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/>
                <a:cs typeface="Calibri"/>
                <a:sym typeface="Calibri"/>
              </a:rPr>
              <a:t> </a:t>
            </a:r>
            <a:endParaRPr lang="es-ES" sz="12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2913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4EF991BC-E589-E9F9-5FC1-556C8E2FF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886BE81F-06CD-2AD8-3AE9-D367D2B5F383}"/>
              </a:ext>
            </a:extLst>
          </p:cNvPr>
          <p:cNvSpPr txBox="1"/>
          <p:nvPr/>
        </p:nvSpPr>
        <p:spPr>
          <a:xfrm>
            <a:off x="628657" y="897506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s-419" sz="2400" b="1">
                <a:solidFill>
                  <a:schemeClr val="lt1"/>
                </a:solidFill>
                <a:latin typeface="Verdana"/>
                <a:ea typeface="Verdana"/>
                <a:sym typeface="Verdana"/>
              </a:rPr>
              <a:t>JUNTA CALIFICADORA</a:t>
            </a:r>
            <a:endParaRPr lang="es-ES" sz="24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0FFD5E5-2BE5-6C9D-B22F-7B095480A728}"/>
              </a:ext>
            </a:extLst>
          </p:cNvPr>
          <p:cNvSpPr txBox="1"/>
          <p:nvPr/>
        </p:nvSpPr>
        <p:spPr>
          <a:xfrm>
            <a:off x="506802" y="1417967"/>
            <a:ext cx="4572000" cy="30931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CL" sz="1500" b="0" i="0" u="none" strike="noStrike" baseline="0" dirty="0">
                <a:solidFill>
                  <a:schemeClr val="bg1"/>
                </a:solidFill>
                <a:latin typeface="Verdana"/>
                <a:ea typeface="Verdana"/>
              </a:rPr>
              <a:t>La </a:t>
            </a:r>
            <a:r>
              <a:rPr lang="es-CL" sz="1500" b="1" i="0" u="none" strike="noStrike" baseline="0" dirty="0">
                <a:solidFill>
                  <a:schemeClr val="bg1"/>
                </a:solidFill>
                <a:latin typeface="Verdana"/>
                <a:ea typeface="Verdana"/>
              </a:rPr>
              <a:t>JUNTA CALIFICADORA</a:t>
            </a:r>
            <a:r>
              <a:rPr lang="es-CL" sz="1500" b="0" i="0" u="none" strike="noStrike" baseline="0" dirty="0">
                <a:solidFill>
                  <a:schemeClr val="bg1"/>
                </a:solidFill>
                <a:latin typeface="Verdana"/>
                <a:ea typeface="Verdana"/>
              </a:rPr>
              <a:t> es la instancia que </a:t>
            </a:r>
            <a:r>
              <a:rPr lang="es-CL" sz="1500" b="1" i="0" u="none" strike="noStrike" baseline="0" dirty="0">
                <a:solidFill>
                  <a:schemeClr val="bg1"/>
                </a:solidFill>
                <a:latin typeface="Verdana"/>
                <a:ea typeface="Verdana"/>
              </a:rPr>
              <a:t>CALIFICA</a:t>
            </a:r>
            <a:r>
              <a:rPr lang="es-CL" sz="1500" b="0" i="0" u="none" strike="noStrike" baseline="0" dirty="0">
                <a:solidFill>
                  <a:schemeClr val="bg1"/>
                </a:solidFill>
                <a:latin typeface="Verdana"/>
                <a:ea typeface="Verdana"/>
              </a:rPr>
              <a:t> el desempeño de los </a:t>
            </a:r>
            <a:r>
              <a:rPr lang="es-CL" sz="1500" b="0" i="0" u="none" strike="noStrike" baseline="0">
                <a:solidFill>
                  <a:schemeClr val="bg1"/>
                </a:solidFill>
                <a:latin typeface="Verdana"/>
                <a:ea typeface="Verdana"/>
              </a:rPr>
              <a:t>funcionarios</a:t>
            </a:r>
            <a:r>
              <a:rPr lang="es-CL" sz="1500">
                <a:solidFill>
                  <a:schemeClr val="bg1"/>
                </a:solidFill>
                <a:latin typeface="Verdana"/>
                <a:ea typeface="Verdana"/>
              </a:rPr>
              <a:t>/as,</a:t>
            </a:r>
            <a:r>
              <a:rPr lang="es-CL" sz="1500" b="0" i="0" u="none" strike="noStrike" baseline="0">
                <a:solidFill>
                  <a:schemeClr val="bg1"/>
                </a:solidFill>
                <a:latin typeface="Verdana"/>
                <a:ea typeface="Verdana"/>
              </a:rPr>
              <a:t> atendido los factores del </a:t>
            </a:r>
            <a:r>
              <a:rPr lang="es-CL" sz="1500" b="0" i="0" u="none" strike="noStrike" baseline="0" dirty="0">
                <a:solidFill>
                  <a:schemeClr val="bg1"/>
                </a:solidFill>
                <a:latin typeface="Verdana"/>
                <a:ea typeface="Verdana"/>
              </a:rPr>
              <a:t>Reglamento Especial de Calificaciones, la Hoja de Vida (anotaciones, medidas disciplinarias), los informes de desempeño y precalificación de cada Jefe Directo, y </a:t>
            </a:r>
            <a:r>
              <a:rPr lang="es-CL" sz="1500" b="0" i="0" u="none" strike="noStrike" baseline="0">
                <a:solidFill>
                  <a:schemeClr val="bg1"/>
                </a:solidFill>
                <a:latin typeface="Verdana"/>
                <a:ea typeface="Verdana"/>
              </a:rPr>
              <a:t>cualquier otro antecedente que presente el funcionario, su jefe directo o algún integrante de la Junta Calificadora</a:t>
            </a:r>
            <a:r>
              <a:rPr sz="1500" b="0" i="0" dirty="0">
                <a:solidFill>
                  <a:schemeClr val="bg1"/>
                </a:solidFill>
                <a:latin typeface="Verdana"/>
                <a:ea typeface="Verdana"/>
                <a:cs typeface="Century Gothic"/>
              </a:rPr>
              <a:t>​</a:t>
            </a:r>
            <a:r>
              <a:rPr lang="es-ES" sz="1500" dirty="0">
                <a:solidFill>
                  <a:schemeClr val="bg1"/>
                </a:solidFill>
                <a:latin typeface="Verdana"/>
                <a:ea typeface="Verdana"/>
                <a:cs typeface="Century Gothic"/>
              </a:rPr>
              <a:t>.</a:t>
            </a:r>
            <a:endParaRPr lang="es-ES" sz="1500" dirty="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endParaRPr lang="es-ES" sz="1500">
              <a:solidFill>
                <a:schemeClr val="bg1"/>
              </a:solidFill>
              <a:latin typeface="Verdana"/>
              <a:ea typeface="Verdana"/>
            </a:endParaRPr>
          </a:p>
          <a:p>
            <a:pPr algn="just"/>
            <a:r>
              <a:rPr lang="es-ES" sz="1500">
                <a:solidFill>
                  <a:schemeClr val="bg1"/>
                </a:solidFill>
                <a:latin typeface="Verdana"/>
                <a:ea typeface="Verdana"/>
              </a:rPr>
              <a:t>Se debe considerar únicamente el período de calificaciones bien acotado y determinado. </a:t>
            </a:r>
          </a:p>
        </p:txBody>
      </p:sp>
      <p:pic>
        <p:nvPicPr>
          <p:cNvPr id="4" name="Imagen 3" descr="Business meeting illustration with diverse team members and speech bubbles">
            <a:extLst>
              <a:ext uri="{FF2B5EF4-FFF2-40B4-BE49-F238E27FC236}">
                <a16:creationId xmlns:a16="http://schemas.microsoft.com/office/drawing/2014/main" id="{E7A940CF-A826-6FDA-90FC-F45486854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191" y="1429288"/>
            <a:ext cx="3114496" cy="279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83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6BE474B2-344F-0887-53FD-B5642EFC5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F7C3432F-BDE4-6EE8-B982-B9A4200CF324}"/>
              </a:ext>
            </a:extLst>
          </p:cNvPr>
          <p:cNvSpPr txBox="1"/>
          <p:nvPr/>
        </p:nvSpPr>
        <p:spPr>
          <a:xfrm>
            <a:off x="315950" y="638713"/>
            <a:ext cx="8512115" cy="528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just">
              <a:lnSpc>
                <a:spcPct val="90000"/>
              </a:lnSpc>
            </a:pPr>
            <a:r>
              <a:rPr lang="es-419" sz="2400" b="1">
                <a:solidFill>
                  <a:schemeClr val="lt1"/>
                </a:solidFill>
                <a:latin typeface="Verdana"/>
                <a:ea typeface="Verdana"/>
                <a:sym typeface="Verdana"/>
              </a:rPr>
              <a:t>¿QUIÉNES CONFORMAN LA JUNTA CALIFICADORA?</a:t>
            </a:r>
            <a:endParaRPr lang="es-419" sz="2400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2" name="Google Shape;399;p21">
            <a:extLst>
              <a:ext uri="{FF2B5EF4-FFF2-40B4-BE49-F238E27FC236}">
                <a16:creationId xmlns:a16="http://schemas.microsoft.com/office/drawing/2014/main" id="{07FBCBD1-533C-DACB-BA58-5FFE0A6890B9}"/>
              </a:ext>
            </a:extLst>
          </p:cNvPr>
          <p:cNvSpPr txBox="1"/>
          <p:nvPr/>
        </p:nvSpPr>
        <p:spPr>
          <a:xfrm>
            <a:off x="3752846" y="1381011"/>
            <a:ext cx="1527803" cy="5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latinLnBrk="0">
              <a:buClr>
                <a:srgbClr val="000000"/>
              </a:buClr>
              <a:buSzPts val="1400"/>
              <a:buFont typeface="Open Sans"/>
              <a:buNone/>
              <a:defRPr/>
            </a:pPr>
            <a:r>
              <a:rPr lang="en-US" sz="1000" b="1" kern="0">
                <a:solidFill>
                  <a:schemeClr val="bg1"/>
                </a:solidFill>
                <a:latin typeface="Verdana"/>
                <a:ea typeface="Verdana"/>
                <a:cs typeface="Open Sans"/>
                <a:sym typeface="Open Sans"/>
              </a:rPr>
              <a:t>TRES NIVELES JERÁRQUICOS MÁS ALTOS </a:t>
            </a:r>
            <a:endParaRPr lang="es-ES" sz="1000" b="1" kern="0">
              <a:solidFill>
                <a:schemeClr val="bg1"/>
              </a:solidFill>
              <a:latin typeface="Verdana"/>
              <a:ea typeface="Verdana"/>
              <a:cs typeface="Open Sans"/>
            </a:endParaRPr>
          </a:p>
        </p:txBody>
      </p:sp>
      <p:sp>
        <p:nvSpPr>
          <p:cNvPr id="3" name="Google Shape;402;p21">
            <a:extLst>
              <a:ext uri="{FF2B5EF4-FFF2-40B4-BE49-F238E27FC236}">
                <a16:creationId xmlns:a16="http://schemas.microsoft.com/office/drawing/2014/main" id="{3B84E95C-453F-ADE7-739E-96C20A22DA65}"/>
              </a:ext>
            </a:extLst>
          </p:cNvPr>
          <p:cNvSpPr/>
          <p:nvPr/>
        </p:nvSpPr>
        <p:spPr>
          <a:xfrm>
            <a:off x="2741406" y="1959151"/>
            <a:ext cx="1748407" cy="1665109"/>
          </a:xfrm>
          <a:custGeom>
            <a:avLst/>
            <a:gdLst/>
            <a:ahLst/>
            <a:cxnLst/>
            <a:rect l="l" t="t" r="r" b="b"/>
            <a:pathLst>
              <a:path w="412" h="413" extrusionOk="0">
                <a:moveTo>
                  <a:pt x="412" y="206"/>
                </a:moveTo>
                <a:cubicBezTo>
                  <a:pt x="412" y="92"/>
                  <a:pt x="320" y="0"/>
                  <a:pt x="206" y="0"/>
                </a:cubicBez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3"/>
                  <a:pt x="206" y="413"/>
                </a:cubicBezTo>
              </a:path>
            </a:pathLst>
          </a:custGeom>
          <a:noFill/>
          <a:ln w="30150" cap="rnd" cmpd="sng">
            <a:solidFill>
              <a:srgbClr val="4472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403;p21">
            <a:extLst>
              <a:ext uri="{FF2B5EF4-FFF2-40B4-BE49-F238E27FC236}">
                <a16:creationId xmlns:a16="http://schemas.microsoft.com/office/drawing/2014/main" id="{3FAC654A-F696-704A-7C0F-CBE3ABE38995}"/>
              </a:ext>
            </a:extLst>
          </p:cNvPr>
          <p:cNvSpPr/>
          <p:nvPr/>
        </p:nvSpPr>
        <p:spPr>
          <a:xfrm>
            <a:off x="3622237" y="2791705"/>
            <a:ext cx="1771248" cy="1743393"/>
          </a:xfrm>
          <a:custGeom>
            <a:avLst/>
            <a:gdLst/>
            <a:ahLst/>
            <a:cxnLst/>
            <a:rect l="l" t="t" r="r" b="b"/>
            <a:pathLst>
              <a:path w="412" h="413" extrusionOk="0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3"/>
                  <a:pt x="206" y="413"/>
                </a:cubicBezTo>
                <a:cubicBezTo>
                  <a:pt x="320" y="413"/>
                  <a:pt x="412" y="320"/>
                  <a:pt x="412" y="206"/>
                </a:cubicBezTo>
              </a:path>
            </a:pathLst>
          </a:custGeom>
          <a:noFill/>
          <a:ln w="30150" cap="rnd" cmpd="sng">
            <a:solidFill>
              <a:srgbClr val="FF1A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404;p21">
            <a:extLst>
              <a:ext uri="{FF2B5EF4-FFF2-40B4-BE49-F238E27FC236}">
                <a16:creationId xmlns:a16="http://schemas.microsoft.com/office/drawing/2014/main" id="{E42B12C9-1158-1F48-7580-C91E2C168529}"/>
              </a:ext>
            </a:extLst>
          </p:cNvPr>
          <p:cNvSpPr/>
          <p:nvPr/>
        </p:nvSpPr>
        <p:spPr>
          <a:xfrm>
            <a:off x="4562287" y="1896651"/>
            <a:ext cx="1662398" cy="1790107"/>
          </a:xfrm>
          <a:custGeom>
            <a:avLst/>
            <a:gdLst/>
            <a:ahLst/>
            <a:cxnLst/>
            <a:rect l="l" t="t" r="r" b="b"/>
            <a:pathLst>
              <a:path w="412" h="413" extrusionOk="0">
                <a:moveTo>
                  <a:pt x="0" y="206"/>
                </a:moveTo>
                <a:cubicBezTo>
                  <a:pt x="0" y="320"/>
                  <a:pt x="92" y="413"/>
                  <a:pt x="206" y="413"/>
                </a:cubicBezTo>
                <a:cubicBezTo>
                  <a:pt x="320" y="413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</a:path>
            </a:pathLst>
          </a:custGeom>
          <a:noFill/>
          <a:ln w="30150" cap="rnd" cmpd="sng">
            <a:solidFill>
              <a:srgbClr val="4472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405;p21">
            <a:extLst>
              <a:ext uri="{FF2B5EF4-FFF2-40B4-BE49-F238E27FC236}">
                <a16:creationId xmlns:a16="http://schemas.microsoft.com/office/drawing/2014/main" id="{93364266-D4D9-8818-1E71-F9F04D577141}"/>
              </a:ext>
            </a:extLst>
          </p:cNvPr>
          <p:cNvSpPr/>
          <p:nvPr/>
        </p:nvSpPr>
        <p:spPr>
          <a:xfrm rot="21377432">
            <a:off x="3626689" y="1001405"/>
            <a:ext cx="1784811" cy="1790300"/>
          </a:xfrm>
          <a:custGeom>
            <a:avLst/>
            <a:gdLst/>
            <a:ahLst/>
            <a:cxnLst/>
            <a:rect l="l" t="t" r="r" b="b"/>
            <a:pathLst>
              <a:path w="412" h="413" extrusionOk="0">
                <a:moveTo>
                  <a:pt x="206" y="413"/>
                </a:moveTo>
                <a:cubicBezTo>
                  <a:pt x="320" y="413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ubicBezTo>
                  <a:pt x="92" y="0"/>
                  <a:pt x="0" y="92"/>
                  <a:pt x="0" y="206"/>
                </a:cubicBezTo>
              </a:path>
            </a:pathLst>
          </a:custGeom>
          <a:noFill/>
          <a:ln w="30150" cap="rnd" cmpd="sng">
            <a:solidFill>
              <a:srgbClr val="FF1A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buClr>
                <a:srgbClr val="000000"/>
              </a:buClr>
              <a:buFont typeface="Arial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14;p21">
            <a:extLst>
              <a:ext uri="{FF2B5EF4-FFF2-40B4-BE49-F238E27FC236}">
                <a16:creationId xmlns:a16="http://schemas.microsoft.com/office/drawing/2014/main" id="{815C19BA-3904-4258-03DE-BE9E5B4B0743}"/>
              </a:ext>
            </a:extLst>
          </p:cNvPr>
          <p:cNvSpPr txBox="1"/>
          <p:nvPr/>
        </p:nvSpPr>
        <p:spPr>
          <a:xfrm>
            <a:off x="4858446" y="2679579"/>
            <a:ext cx="1324514" cy="622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latinLnBrk="0">
              <a:buClr>
                <a:srgbClr val="000000"/>
              </a:buClr>
              <a:buSzPts val="1400"/>
              <a:buFont typeface="Open Sans"/>
              <a:buNone/>
              <a:defRPr/>
            </a:pPr>
            <a:r>
              <a:rPr lang="en-US" sz="1000" b="1" kern="0">
                <a:solidFill>
                  <a:schemeClr val="bg1"/>
                </a:solidFill>
                <a:latin typeface="Verdana"/>
                <a:ea typeface="Verdana"/>
                <a:cs typeface="Open Sans"/>
                <a:sym typeface="Open Sans"/>
              </a:rPr>
              <a:t>DELEGADO ASOCIACIÓN DE FUNCIONARIOS</a:t>
            </a:r>
            <a:endParaRPr lang="es-ES" sz="1000" b="1" kern="0">
              <a:solidFill>
                <a:schemeClr val="bg1"/>
              </a:solidFill>
              <a:latin typeface="Verdana"/>
              <a:ea typeface="Verdana"/>
              <a:cs typeface="Arial"/>
            </a:endParaRPr>
          </a:p>
        </p:txBody>
      </p:sp>
      <p:sp>
        <p:nvSpPr>
          <p:cNvPr id="8" name="Google Shape;415;p21">
            <a:extLst>
              <a:ext uri="{FF2B5EF4-FFF2-40B4-BE49-F238E27FC236}">
                <a16:creationId xmlns:a16="http://schemas.microsoft.com/office/drawing/2014/main" id="{ADD4FEE1-63BA-CFA3-448B-860DA8188479}"/>
              </a:ext>
            </a:extLst>
          </p:cNvPr>
          <p:cNvSpPr txBox="1"/>
          <p:nvPr/>
        </p:nvSpPr>
        <p:spPr>
          <a:xfrm>
            <a:off x="3707298" y="3622538"/>
            <a:ext cx="1560152" cy="5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SzPts val="1400"/>
              <a:defRPr/>
            </a:pPr>
            <a:r>
              <a:rPr lang="en-US" sz="1000" b="1" kern="0">
                <a:solidFill>
                  <a:schemeClr val="bg1"/>
                </a:solidFill>
                <a:latin typeface="Verdana"/>
                <a:ea typeface="Verdana"/>
                <a:cs typeface="Open Sans"/>
                <a:sym typeface="Open Sans"/>
              </a:rPr>
              <a:t>REPRESENTANTES DEL PERSONAL</a:t>
            </a:r>
            <a:endParaRPr sz="1000" b="1" kern="0">
              <a:solidFill>
                <a:schemeClr val="bg1"/>
              </a:solidFill>
              <a:latin typeface="Verdana"/>
              <a:ea typeface="Verdana"/>
              <a:cs typeface="Open Sans"/>
            </a:endParaRPr>
          </a:p>
        </p:txBody>
      </p:sp>
      <p:sp>
        <p:nvSpPr>
          <p:cNvPr id="9" name="Google Shape;416;p21">
            <a:extLst>
              <a:ext uri="{FF2B5EF4-FFF2-40B4-BE49-F238E27FC236}">
                <a16:creationId xmlns:a16="http://schemas.microsoft.com/office/drawing/2014/main" id="{D413E053-A2D0-EBBA-EA3A-177A867FABA4}"/>
              </a:ext>
            </a:extLst>
          </p:cNvPr>
          <p:cNvSpPr txBox="1"/>
          <p:nvPr/>
        </p:nvSpPr>
        <p:spPr>
          <a:xfrm>
            <a:off x="2855631" y="2412766"/>
            <a:ext cx="1322388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latinLnBrk="0">
              <a:buClr>
                <a:srgbClr val="000000"/>
              </a:buClr>
              <a:buSzPts val="1400"/>
              <a:buFont typeface="Open Sans"/>
              <a:buNone/>
              <a:defRPr/>
            </a:pPr>
            <a:r>
              <a:rPr lang="en-US" sz="1000" b="1" kern="0">
                <a:solidFill>
                  <a:schemeClr val="bg1"/>
                </a:solidFill>
                <a:latin typeface="Verdana"/>
                <a:ea typeface="Verdana"/>
                <a:cs typeface="Open Sans"/>
                <a:sym typeface="Open Sans"/>
              </a:rPr>
              <a:t>SECRETARIO/A</a:t>
            </a:r>
            <a:r>
              <a:rPr lang="en-US" sz="1000" b="1" kern="0">
                <a:solidFill>
                  <a:srgbClr val="002060"/>
                </a:solidFill>
                <a:latin typeface="Century Gothic" panose="020B0502020202020204" pitchFamily="34" charset="0"/>
                <a:ea typeface="Roboto Light" panose="020B0604020202020204" charset="0"/>
                <a:cs typeface="Open Sans"/>
                <a:sym typeface="Open Sans"/>
              </a:rPr>
              <a:t> </a:t>
            </a:r>
            <a:r>
              <a:rPr lang="en-US" sz="1000" b="1" kern="0">
                <a:solidFill>
                  <a:schemeClr val="bg1"/>
                </a:solidFill>
                <a:latin typeface="Verdana"/>
                <a:ea typeface="Verdana"/>
                <a:cs typeface="Open Sans"/>
                <a:sym typeface="Open Sans"/>
              </a:rPr>
              <a:t>JUNTA CALIFICADORA</a:t>
            </a:r>
            <a:endParaRPr lang="es-ES" sz="1000" b="1" kern="0">
              <a:solidFill>
                <a:schemeClr val="bg1"/>
              </a:solidFill>
              <a:latin typeface="Verdana"/>
              <a:ea typeface="Verdana"/>
              <a:cs typeface="Open Sans"/>
            </a:endParaRPr>
          </a:p>
        </p:txBody>
      </p:sp>
      <p:pic>
        <p:nvPicPr>
          <p:cNvPr id="13" name="Imagen 12" descr="Meeting business director leadership">
            <a:extLst>
              <a:ext uri="{FF2B5EF4-FFF2-40B4-BE49-F238E27FC236}">
                <a16:creationId xmlns:a16="http://schemas.microsoft.com/office/drawing/2014/main" id="{FB36AC72-E59E-5914-4D80-BD8001CB1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824" y="2429413"/>
            <a:ext cx="834607" cy="80225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B3237D8A-DF56-9FE1-A523-C3A902037039}"/>
              </a:ext>
            </a:extLst>
          </p:cNvPr>
          <p:cNvSpPr txBox="1"/>
          <p:nvPr/>
        </p:nvSpPr>
        <p:spPr>
          <a:xfrm>
            <a:off x="6351198" y="1116043"/>
            <a:ext cx="2577142" cy="1631216"/>
          </a:xfrm>
          <a:prstGeom prst="rect">
            <a:avLst/>
          </a:prstGeom>
          <a:solidFill>
            <a:schemeClr val="bg1"/>
          </a:solidFill>
          <a:ln w="28575">
            <a:solidFill>
              <a:srgbClr val="FF1A4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Char char="•"/>
            </a:pP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Cinco </a:t>
            </a:r>
            <a:r>
              <a:rPr lang="en-US" sz="1000" b="0" i="0" u="none" strike="noStrike" baseline="0" err="1">
                <a:solidFill>
                  <a:schemeClr val="tx1"/>
                </a:solidFill>
                <a:latin typeface="Verdana"/>
                <a:ea typeface="Verdana"/>
              </a:rPr>
              <a:t>funcionarios</a:t>
            </a: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 </a:t>
            </a:r>
            <a:r>
              <a:rPr lang="en-US" sz="1000">
                <a:solidFill>
                  <a:schemeClr val="tx1"/>
                </a:solidFill>
                <a:latin typeface="Verdana"/>
                <a:ea typeface="Verdana"/>
              </a:rPr>
              <a:t>con mayor </a:t>
            </a:r>
            <a:r>
              <a:rPr lang="en-US" sz="1000" b="0" i="0" u="none" strike="noStrike" baseline="0" err="1">
                <a:solidFill>
                  <a:schemeClr val="tx1"/>
                </a:solidFill>
                <a:latin typeface="Verdana"/>
                <a:ea typeface="Verdana"/>
              </a:rPr>
              <a:t>niveljerárquico</a:t>
            </a: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 </a:t>
            </a:r>
            <a:r>
              <a:rPr lang="en-US" sz="1000" b="0" i="0" u="none" strike="noStrike" baseline="0" err="1">
                <a:solidFill>
                  <a:schemeClr val="tx1"/>
                </a:solidFill>
                <a:latin typeface="Verdana"/>
                <a:ea typeface="Verdana"/>
              </a:rPr>
              <a:t>en</a:t>
            </a: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 la Junta</a:t>
            </a:r>
            <a:r>
              <a:rPr lang="en-US" sz="1000">
                <a:solidFill>
                  <a:schemeClr val="tx1"/>
                </a:solidFill>
                <a:latin typeface="Verdana"/>
                <a:ea typeface="Verdana"/>
              </a:rPr>
              <a:t> </a:t>
            </a: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 </a:t>
            </a:r>
            <a:r>
              <a:rPr lang="en-US" sz="1000" err="1">
                <a:solidFill>
                  <a:schemeClr val="tx1"/>
                </a:solidFill>
                <a:latin typeface="Verdana"/>
                <a:ea typeface="Verdana"/>
              </a:rPr>
              <a:t>Calificadora</a:t>
            </a:r>
            <a:r>
              <a:rPr lang="en-US" sz="1000">
                <a:solidFill>
                  <a:schemeClr val="tx1"/>
                </a:solidFill>
                <a:latin typeface="Verdana"/>
                <a:ea typeface="Verdana"/>
              </a:rPr>
              <a:t> Central</a:t>
            </a: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.</a:t>
            </a:r>
            <a:r>
              <a:rPr lang="en-US" sz="1000" b="0" i="0">
                <a:solidFill>
                  <a:schemeClr val="tx1"/>
                </a:solidFill>
                <a:latin typeface="Verdana"/>
                <a:ea typeface="Verdana"/>
              </a:rPr>
              <a:t>​</a:t>
            </a:r>
            <a:endParaRPr lang="es-ES">
              <a:solidFill>
                <a:schemeClr val="tx1"/>
              </a:solidFill>
            </a:endParaRPr>
          </a:p>
          <a:p>
            <a:pPr algn="just"/>
            <a:endParaRPr lang="en-US" sz="1000">
              <a:solidFill>
                <a:schemeClr val="tx1"/>
              </a:solidFill>
              <a:latin typeface="Verdana"/>
              <a:ea typeface="Verdana"/>
            </a:endParaRPr>
          </a:p>
          <a:p>
            <a:pPr marL="171450" indent="-171450" algn="just">
              <a:buChar char="•"/>
            </a:pP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Tres </a:t>
            </a:r>
            <a:r>
              <a:rPr lang="en-US" sz="1000" b="0" i="0" u="none" strike="noStrike" baseline="0" err="1">
                <a:solidFill>
                  <a:schemeClr val="tx1"/>
                </a:solidFill>
                <a:latin typeface="Verdana"/>
                <a:ea typeface="Verdana"/>
              </a:rPr>
              <a:t>funcionarios</a:t>
            </a: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 con mayor </a:t>
            </a:r>
            <a:r>
              <a:rPr lang="en-US" sz="1000" err="1">
                <a:solidFill>
                  <a:schemeClr val="tx1"/>
                </a:solidFill>
                <a:latin typeface="Verdana"/>
                <a:ea typeface="Verdana"/>
              </a:rPr>
              <a:t>nivel</a:t>
            </a:r>
            <a:r>
              <a:rPr lang="en-US" sz="1000">
                <a:solidFill>
                  <a:schemeClr val="tx1"/>
                </a:solidFill>
                <a:latin typeface="Verdana"/>
                <a:ea typeface="Verdana"/>
              </a:rPr>
              <a:t> </a:t>
            </a:r>
            <a:r>
              <a:rPr lang="en-US" sz="1000" err="1">
                <a:solidFill>
                  <a:schemeClr val="tx1"/>
                </a:solidFill>
                <a:latin typeface="Verdana"/>
                <a:ea typeface="Verdana"/>
              </a:rPr>
              <a:t>jerárquico</a:t>
            </a: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 </a:t>
            </a:r>
            <a:r>
              <a:rPr lang="en-US" sz="1000" b="0" i="0" u="none" strike="noStrike" baseline="0" err="1">
                <a:solidFill>
                  <a:schemeClr val="tx1"/>
                </a:solidFill>
                <a:latin typeface="Verdana"/>
                <a:ea typeface="Verdana"/>
              </a:rPr>
              <a:t>en</a:t>
            </a: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 la Junta</a:t>
            </a:r>
            <a:r>
              <a:rPr lang="en-US" sz="1000">
                <a:solidFill>
                  <a:schemeClr val="tx1"/>
                </a:solidFill>
                <a:latin typeface="Verdana"/>
                <a:ea typeface="Verdana"/>
              </a:rPr>
              <a:t> </a:t>
            </a:r>
            <a:r>
              <a:rPr lang="en-US" sz="1000" err="1">
                <a:solidFill>
                  <a:schemeClr val="tx1"/>
                </a:solidFill>
                <a:latin typeface="Verdana"/>
                <a:ea typeface="Verdana"/>
              </a:rPr>
              <a:t>Calificadora</a:t>
            </a:r>
            <a:r>
              <a:rPr lang="en-US" sz="1000">
                <a:solidFill>
                  <a:schemeClr val="tx1"/>
                </a:solidFill>
                <a:latin typeface="Verdana"/>
                <a:ea typeface="Verdana"/>
              </a:rPr>
              <a:t> Regional</a:t>
            </a: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.</a:t>
            </a:r>
            <a:r>
              <a:rPr lang="en-US" sz="1000" b="0" i="0">
                <a:solidFill>
                  <a:schemeClr val="tx1"/>
                </a:solidFill>
                <a:latin typeface="Verdana"/>
                <a:ea typeface="Verdana"/>
              </a:rPr>
              <a:t>​</a:t>
            </a:r>
          </a:p>
          <a:p>
            <a:pPr algn="just"/>
            <a:endParaRPr lang="en-US" sz="1000">
              <a:solidFill>
                <a:schemeClr val="tx1"/>
              </a:solidFill>
              <a:latin typeface="Verdana"/>
              <a:ea typeface="Verdana"/>
            </a:endParaRPr>
          </a:p>
          <a:p>
            <a:pPr marL="171450" indent="-171450" algn="just">
              <a:buChar char="•"/>
            </a:pPr>
            <a:r>
              <a:rPr lang="en-US" sz="1000" b="0" i="0" u="none" strike="noStrike" baseline="0" err="1">
                <a:solidFill>
                  <a:schemeClr val="tx1"/>
                </a:solidFill>
                <a:latin typeface="Verdana"/>
                <a:ea typeface="Verdana"/>
              </a:rPr>
              <a:t>Función</a:t>
            </a: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 </a:t>
            </a:r>
            <a:r>
              <a:rPr lang="en-US" sz="1000" b="0" i="0" u="none" strike="noStrike" baseline="0" err="1">
                <a:solidFill>
                  <a:schemeClr val="tx1"/>
                </a:solidFill>
                <a:latin typeface="Verdana"/>
                <a:ea typeface="Verdana"/>
              </a:rPr>
              <a:t>indelegable</a:t>
            </a: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. No </a:t>
            </a:r>
            <a:r>
              <a:rPr lang="en-US" sz="1000" err="1">
                <a:solidFill>
                  <a:schemeClr val="tx1"/>
                </a:solidFill>
                <a:latin typeface="Verdana"/>
                <a:ea typeface="Verdana"/>
              </a:rPr>
              <a:t>procede</a:t>
            </a:r>
            <a:r>
              <a:rPr lang="en-US" sz="1000">
                <a:solidFill>
                  <a:schemeClr val="tx1"/>
                </a:solidFill>
                <a:latin typeface="Verdana"/>
                <a:ea typeface="Verdana"/>
              </a:rPr>
              <a:t> </a:t>
            </a:r>
            <a:r>
              <a:rPr lang="en-US" sz="1000" err="1">
                <a:solidFill>
                  <a:schemeClr val="tx1"/>
                </a:solidFill>
                <a:latin typeface="Verdana"/>
                <a:ea typeface="Verdana"/>
              </a:rPr>
              <a:t>designar</a:t>
            </a: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 </a:t>
            </a:r>
            <a:r>
              <a:rPr lang="en-US" sz="1000" b="0" i="0" u="none" strike="noStrike" baseline="0" err="1">
                <a:solidFill>
                  <a:schemeClr val="tx1"/>
                </a:solidFill>
                <a:latin typeface="Verdana"/>
                <a:ea typeface="Verdana"/>
              </a:rPr>
              <a:t>subrogantes</a:t>
            </a:r>
            <a:r>
              <a:rPr lang="en-US" sz="1000" b="0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0799739-BB36-D466-1E09-93AE3FB535AA}"/>
              </a:ext>
            </a:extLst>
          </p:cNvPr>
          <p:cNvSpPr txBox="1">
            <a:spLocks/>
          </p:cNvSpPr>
          <p:nvPr/>
        </p:nvSpPr>
        <p:spPr>
          <a:xfrm>
            <a:off x="6350578" y="3388941"/>
            <a:ext cx="2575815" cy="1263679"/>
          </a:xfrm>
          <a:prstGeom prst="rect">
            <a:avLst/>
          </a:prstGeom>
          <a:solidFill>
            <a:schemeClr val="bg1"/>
          </a:solidFill>
          <a:ln w="28575">
            <a:solidFill>
              <a:srgbClr val="FF1A4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 rtl="0">
              <a:defRPr lang="es-E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0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1000" err="1">
                <a:latin typeface="Verdana"/>
                <a:ea typeface="Verdana"/>
                <a:cs typeface="Arial"/>
              </a:rPr>
              <a:t>Funcionario</a:t>
            </a:r>
            <a:r>
              <a:rPr lang="en-US" sz="1000">
                <a:latin typeface="Verdana"/>
                <a:ea typeface="Verdana"/>
                <a:cs typeface="Arial"/>
              </a:rPr>
              <a:t> con </a:t>
            </a:r>
            <a:r>
              <a:rPr lang="en-US" sz="1000" err="1">
                <a:latin typeface="Verdana"/>
                <a:ea typeface="Verdana"/>
                <a:cs typeface="Arial"/>
              </a:rPr>
              <a:t>derecho</a:t>
            </a:r>
            <a:r>
              <a:rPr lang="en-US" sz="1000">
                <a:latin typeface="Verdana"/>
                <a:ea typeface="Verdana"/>
                <a:cs typeface="Arial"/>
              </a:rPr>
              <a:t> a </a:t>
            </a:r>
            <a:r>
              <a:rPr lang="en-US" sz="1000" err="1">
                <a:latin typeface="Verdana"/>
                <a:ea typeface="Verdana"/>
                <a:cs typeface="Arial"/>
              </a:rPr>
              <a:t>voz</a:t>
            </a:r>
            <a:r>
              <a:rPr lang="en-US" sz="1000">
                <a:latin typeface="Verdana"/>
                <a:ea typeface="Verdana"/>
                <a:cs typeface="Arial"/>
              </a:rPr>
              <a:t> y no a </a:t>
            </a:r>
            <a:r>
              <a:rPr lang="en-US" sz="1000" err="1">
                <a:latin typeface="Verdana"/>
                <a:ea typeface="Verdana"/>
                <a:cs typeface="Arial"/>
              </a:rPr>
              <a:t>voto</a:t>
            </a:r>
            <a:r>
              <a:rPr lang="en-US" sz="1000">
                <a:latin typeface="Verdana"/>
                <a:ea typeface="Verdana"/>
                <a:cs typeface="Arial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sz="1000">
              <a:latin typeface="Verdana"/>
              <a:ea typeface="Verdana"/>
              <a:cs typeface="Arial"/>
            </a:endParaRPr>
          </a:p>
          <a:p>
            <a:pPr marL="171450" indent="-171450" algn="just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1000">
                <a:latin typeface="Verdana"/>
                <a:ea typeface="Verdana"/>
                <a:cs typeface="Arial"/>
              </a:rPr>
              <a:t>No </a:t>
            </a:r>
            <a:r>
              <a:rPr lang="en-US" sz="1000" err="1">
                <a:latin typeface="Verdana"/>
                <a:ea typeface="Verdana"/>
                <a:cs typeface="Arial"/>
              </a:rPr>
              <a:t>procede</a:t>
            </a:r>
            <a:r>
              <a:rPr lang="en-US" sz="1000">
                <a:latin typeface="Verdana"/>
                <a:ea typeface="Verdana"/>
                <a:cs typeface="Arial"/>
              </a:rPr>
              <a:t> </a:t>
            </a:r>
            <a:r>
              <a:rPr lang="en-US" sz="1000" err="1">
                <a:latin typeface="Verdana"/>
                <a:ea typeface="Verdana"/>
                <a:cs typeface="Arial"/>
              </a:rPr>
              <a:t>designar</a:t>
            </a:r>
            <a:r>
              <a:rPr lang="en-US" sz="1000">
                <a:latin typeface="Verdana"/>
                <a:ea typeface="Verdana"/>
                <a:cs typeface="Arial"/>
              </a:rPr>
              <a:t> </a:t>
            </a:r>
            <a:r>
              <a:rPr lang="en-US" sz="1000" err="1">
                <a:latin typeface="Verdana"/>
                <a:ea typeface="Verdana"/>
                <a:cs typeface="Arial"/>
              </a:rPr>
              <a:t>suplente</a:t>
            </a:r>
            <a:r>
              <a:rPr lang="en-US" sz="1000">
                <a:latin typeface="Verdana"/>
                <a:ea typeface="Verdana"/>
                <a:cs typeface="Arial"/>
              </a:rPr>
              <a:t>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sz="1000">
              <a:latin typeface="Verdana"/>
              <a:ea typeface="Verdana"/>
              <a:cs typeface="Arial"/>
            </a:endParaRPr>
          </a:p>
          <a:p>
            <a:pPr marL="171450" indent="-171450" algn="just">
              <a:lnSpc>
                <a:spcPct val="110000"/>
              </a:lnSpc>
              <a:spcBef>
                <a:spcPts val="0"/>
              </a:spcBef>
              <a:buFont typeface="Arial"/>
              <a:buChar char="•"/>
              <a:defRPr/>
            </a:pPr>
            <a:r>
              <a:rPr lang="en-US" sz="1000" err="1">
                <a:latin typeface="Verdana"/>
                <a:ea typeface="Verdana"/>
                <a:cs typeface="Arial"/>
              </a:rPr>
              <a:t>Asociación</a:t>
            </a:r>
            <a:r>
              <a:rPr lang="en-US" sz="1000">
                <a:latin typeface="Verdana"/>
                <a:ea typeface="Verdana"/>
                <a:cs typeface="Arial"/>
              </a:rPr>
              <a:t> de </a:t>
            </a:r>
            <a:r>
              <a:rPr lang="en-US" sz="1000" err="1">
                <a:latin typeface="Verdana"/>
                <a:ea typeface="Verdana"/>
                <a:cs typeface="Arial"/>
              </a:rPr>
              <a:t>funcionarios</a:t>
            </a:r>
            <a:r>
              <a:rPr lang="en-US" sz="1000">
                <a:latin typeface="Verdana"/>
                <a:ea typeface="Verdana"/>
                <a:cs typeface="Arial"/>
              </a:rPr>
              <a:t> con mayor </a:t>
            </a:r>
            <a:r>
              <a:rPr lang="en-US" sz="1000" err="1">
                <a:latin typeface="Verdana"/>
                <a:ea typeface="Verdana"/>
                <a:cs typeface="Arial"/>
              </a:rPr>
              <a:t>representatividad</a:t>
            </a:r>
            <a:r>
              <a:rPr lang="en-US" sz="1000">
                <a:latin typeface="Verdana"/>
                <a:ea typeface="Verdana"/>
                <a:cs typeface="Arial"/>
              </a:rPr>
              <a:t>.</a:t>
            </a:r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E409F-6005-05CE-DED3-8BD419DD1866}"/>
              </a:ext>
            </a:extLst>
          </p:cNvPr>
          <p:cNvSpPr txBox="1">
            <a:spLocks/>
          </p:cNvSpPr>
          <p:nvPr/>
        </p:nvSpPr>
        <p:spPr bwMode="auto">
          <a:xfrm>
            <a:off x="322574" y="1655858"/>
            <a:ext cx="2241724" cy="2708434"/>
          </a:xfrm>
          <a:prstGeom prst="rect">
            <a:avLst/>
          </a:prstGeom>
          <a:solidFill>
            <a:schemeClr val="bg1"/>
          </a:solidFill>
          <a:ln w="28575">
            <a:solidFill>
              <a:srgbClr val="FF1A4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 rtl="0">
              <a:defRPr lang="es-ES"/>
            </a:defPPr>
            <a:lvl1pPr marL="228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just">
              <a:spcBef>
                <a:spcPts val="0"/>
              </a:spcBef>
              <a:buFont typeface="Arial"/>
            </a:pPr>
            <a:r>
              <a:rPr lang="en-US" altLang="es-ES" sz="1000" err="1">
                <a:latin typeface="Verdana"/>
                <a:ea typeface="Verdana"/>
                <a:cs typeface="Arial"/>
              </a:rPr>
              <a:t>Elegido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por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los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mismos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funcionarios</a:t>
            </a:r>
            <a:r>
              <a:rPr lang="en-US" altLang="es-ES" sz="1000">
                <a:latin typeface="Verdana"/>
                <a:ea typeface="Verdana"/>
                <a:cs typeface="Arial"/>
              </a:rPr>
              <a:t>. Si no se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presentan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candidatos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será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designado</a:t>
            </a:r>
            <a:r>
              <a:rPr lang="en-US" altLang="es-ES" sz="1000">
                <a:latin typeface="Verdana"/>
                <a:ea typeface="Verdana"/>
                <a:cs typeface="Arial"/>
              </a:rPr>
              <a:t>.</a:t>
            </a:r>
            <a:endParaRPr lang="es-ES"/>
          </a:p>
          <a:p>
            <a:pPr marL="0" indent="0" algn="just">
              <a:spcBef>
                <a:spcPts val="0"/>
              </a:spcBef>
              <a:buNone/>
            </a:pPr>
            <a:endParaRPr lang="en-US" altLang="es-ES" sz="1000">
              <a:latin typeface="Verdana"/>
              <a:ea typeface="Verdana"/>
              <a:cs typeface="Arial"/>
            </a:endParaRPr>
          </a:p>
          <a:p>
            <a:pPr algn="just">
              <a:spcBef>
                <a:spcPts val="0"/>
              </a:spcBef>
              <a:buFont typeface="Arial"/>
            </a:pPr>
            <a:r>
              <a:rPr lang="en-US" altLang="es-ES" sz="1000" err="1">
                <a:latin typeface="Verdana"/>
                <a:ea typeface="Verdana"/>
                <a:cs typeface="Arial"/>
              </a:rPr>
              <a:t>Debe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ser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funcionarios</a:t>
            </a:r>
            <a:r>
              <a:rPr lang="en-US" altLang="es-ES" sz="1000">
                <a:latin typeface="Verdana"/>
                <a:ea typeface="Verdana"/>
                <a:cs typeface="Arial"/>
              </a:rPr>
              <a:t> de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planta</a:t>
            </a:r>
            <a:r>
              <a:rPr lang="en-US" altLang="es-ES" sz="1000">
                <a:latin typeface="Verdana"/>
                <a:ea typeface="Verdana"/>
                <a:cs typeface="Arial"/>
              </a:rPr>
              <a:t> o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contrata</a:t>
            </a:r>
            <a:r>
              <a:rPr lang="en-US" altLang="es-ES" sz="1000">
                <a:latin typeface="Verdana"/>
                <a:ea typeface="Verdana"/>
                <a:cs typeface="Arial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altLang="es-ES" sz="1000">
              <a:latin typeface="Verdana"/>
              <a:ea typeface="Verdana"/>
              <a:cs typeface="Arial"/>
            </a:endParaRPr>
          </a:p>
          <a:p>
            <a:pPr algn="just">
              <a:spcBef>
                <a:spcPts val="0"/>
              </a:spcBef>
              <a:buFont typeface="Arial"/>
            </a:pPr>
            <a:r>
              <a:rPr lang="en-US" altLang="es-ES" sz="1000">
                <a:latin typeface="Verdana"/>
                <a:ea typeface="Verdana"/>
                <a:cs typeface="Arial"/>
              </a:rPr>
              <a:t>No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necesariamente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debe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estar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afiliado</a:t>
            </a:r>
            <a:r>
              <a:rPr lang="en-US" altLang="es-ES" sz="1000">
                <a:latin typeface="Verdana"/>
                <a:ea typeface="Verdana"/>
                <a:cs typeface="Arial"/>
              </a:rPr>
              <a:t> a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una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asociación</a:t>
            </a:r>
            <a:r>
              <a:rPr lang="en-US" altLang="es-ES" sz="1000">
                <a:latin typeface="Verdana"/>
                <a:ea typeface="Verdana"/>
                <a:cs typeface="Arial"/>
              </a:rPr>
              <a:t> de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funcionarios</a:t>
            </a:r>
            <a:r>
              <a:rPr lang="en-US" altLang="es-ES" sz="1000">
                <a:latin typeface="Verdana"/>
                <a:ea typeface="Verdana"/>
                <a:cs typeface="Arial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altLang="es-ES" sz="1000">
              <a:latin typeface="Verdana"/>
              <a:ea typeface="Verdana"/>
              <a:cs typeface="Arial"/>
            </a:endParaRPr>
          </a:p>
          <a:p>
            <a:pPr algn="just">
              <a:spcBef>
                <a:spcPts val="0"/>
              </a:spcBef>
              <a:buFont typeface="Arial"/>
            </a:pPr>
            <a:r>
              <a:rPr lang="en-US" altLang="es-ES" sz="1000">
                <a:latin typeface="Verdana"/>
                <a:ea typeface="Verdana"/>
                <a:cs typeface="Arial"/>
              </a:rPr>
              <a:t>Es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suplente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aquel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que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obtuvo</a:t>
            </a:r>
            <a:r>
              <a:rPr lang="en-US" altLang="es-ES" sz="1000">
                <a:latin typeface="Verdana"/>
                <a:ea typeface="Verdana"/>
                <a:cs typeface="Arial"/>
              </a:rPr>
              <a:t> la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segunda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mayoría</a:t>
            </a:r>
            <a:r>
              <a:rPr lang="en-US" altLang="es-ES" sz="1000">
                <a:latin typeface="Verdana"/>
                <a:ea typeface="Verdana"/>
                <a:cs typeface="Arial"/>
              </a:rPr>
              <a:t> de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votos</a:t>
            </a:r>
            <a:r>
              <a:rPr lang="en-US" altLang="es-ES" sz="1000">
                <a:latin typeface="Verdana"/>
                <a:ea typeface="Verdana"/>
                <a:cs typeface="Arial"/>
              </a:rPr>
              <a:t> o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en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el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caso</a:t>
            </a:r>
            <a:r>
              <a:rPr lang="en-US" altLang="es-ES" sz="1000">
                <a:latin typeface="Verdana"/>
                <a:ea typeface="Verdana"/>
                <a:cs typeface="Arial"/>
              </a:rPr>
              <a:t> de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ser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designado</a:t>
            </a:r>
            <a:r>
              <a:rPr lang="en-US" altLang="es-ES" sz="1000">
                <a:latin typeface="Verdana"/>
                <a:ea typeface="Verdana"/>
                <a:cs typeface="Arial"/>
              </a:rPr>
              <a:t> o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ser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candidato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único</a:t>
            </a:r>
            <a:r>
              <a:rPr lang="en-US" altLang="es-ES" sz="1000">
                <a:latin typeface="Verdana"/>
                <a:ea typeface="Verdana"/>
                <a:cs typeface="Arial"/>
              </a:rPr>
              <a:t>,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éste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será</a:t>
            </a:r>
            <a:r>
              <a:rPr lang="en-US" altLang="es-ES" sz="1000">
                <a:latin typeface="Verdana"/>
                <a:ea typeface="Verdana"/>
                <a:cs typeface="Arial"/>
              </a:rPr>
              <a:t> </a:t>
            </a:r>
            <a:r>
              <a:rPr lang="en-US" altLang="es-ES" sz="1000" err="1">
                <a:latin typeface="Verdana"/>
                <a:ea typeface="Verdana"/>
                <a:cs typeface="Arial"/>
              </a:rPr>
              <a:t>designado</a:t>
            </a:r>
            <a:r>
              <a:rPr lang="en-US" altLang="es-ES" sz="1000">
                <a:latin typeface="Verdana"/>
                <a:ea typeface="Verdana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9059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7EAD3134-5539-4640-7AF8-36891A623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ángulo: esquinas redondeadas 38">
            <a:extLst>
              <a:ext uri="{FF2B5EF4-FFF2-40B4-BE49-F238E27FC236}">
                <a16:creationId xmlns:a16="http://schemas.microsoft.com/office/drawing/2014/main" id="{EB460505-7A79-BC27-7605-DF6FE7F49648}"/>
              </a:ext>
            </a:extLst>
          </p:cNvPr>
          <p:cNvSpPr/>
          <p:nvPr/>
        </p:nvSpPr>
        <p:spPr>
          <a:xfrm>
            <a:off x="408214" y="3740423"/>
            <a:ext cx="8368392" cy="78921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630B2449-3C5B-776A-6941-EB68A5725AD3}"/>
              </a:ext>
            </a:extLst>
          </p:cNvPr>
          <p:cNvSpPr txBox="1"/>
          <p:nvPr/>
        </p:nvSpPr>
        <p:spPr>
          <a:xfrm>
            <a:off x="811968" y="627930"/>
            <a:ext cx="7466163" cy="45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s-419" sz="2400" b="1">
                <a:solidFill>
                  <a:schemeClr val="lt1"/>
                </a:solidFill>
                <a:latin typeface="Verdana"/>
                <a:ea typeface="Verdana"/>
                <a:sym typeface="Verdana"/>
              </a:rPr>
              <a:t>FACULTADES DE LA JUNTA CALIFICADORA</a:t>
            </a:r>
            <a:endParaRPr lang="es-ES" sz="2400" b="1">
              <a:solidFill>
                <a:schemeClr val="lt1"/>
              </a:solidFill>
              <a:latin typeface="Verdana"/>
              <a:ea typeface="Verdana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E0A71731-2395-AEBE-A201-9A038880A7C6}"/>
              </a:ext>
            </a:extLst>
          </p:cNvPr>
          <p:cNvSpPr txBox="1"/>
          <p:nvPr/>
        </p:nvSpPr>
        <p:spPr>
          <a:xfrm>
            <a:off x="485236" y="3757882"/>
            <a:ext cx="811961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Así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, para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el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cumplimiento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de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su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cometido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podrá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requerir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la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concurrencia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de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cualquier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funcionario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calificado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o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su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respectivo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precalificador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, y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asimismo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, disponer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todas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las diligencias y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actuaciones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que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estime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necesarias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.​</a:t>
            </a:r>
            <a:endParaRPr lang="es-ES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3DE1E5E5-F85A-6CC8-BFD4-EA2A7A1EDCB9}"/>
              </a:ext>
            </a:extLst>
          </p:cNvPr>
          <p:cNvSpPr/>
          <p:nvPr/>
        </p:nvSpPr>
        <p:spPr>
          <a:xfrm>
            <a:off x="1833112" y="1208212"/>
            <a:ext cx="5236181" cy="228651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:a16="http://schemas.microsoft.com/office/drawing/2014/main" id="{1F93C9B2-2823-9A97-7E16-30C29CA94C6B}"/>
              </a:ext>
            </a:extLst>
          </p:cNvPr>
          <p:cNvSpPr/>
          <p:nvPr/>
        </p:nvSpPr>
        <p:spPr>
          <a:xfrm>
            <a:off x="2027206" y="1499352"/>
            <a:ext cx="4815643" cy="17904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51FE4995-8D5B-6CE0-8106-E6700104B2FC}"/>
              </a:ext>
            </a:extLst>
          </p:cNvPr>
          <p:cNvSpPr txBox="1"/>
          <p:nvPr/>
        </p:nvSpPr>
        <p:spPr>
          <a:xfrm>
            <a:off x="2329133" y="1730674"/>
            <a:ext cx="357996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rtl="0"/>
            <a:r>
              <a:rPr lang="es-ES" sz="1400" b="1" i="0" u="none" strike="noStrike" baseline="0">
                <a:solidFill>
                  <a:schemeClr val="tx1"/>
                </a:solidFill>
                <a:latin typeface="Verdana"/>
                <a:ea typeface="Segoe UI"/>
                <a:cs typeface="Segoe UI"/>
              </a:rPr>
              <a:t>SUBIR NOTAS</a:t>
            </a:r>
            <a:r>
              <a:rPr lang="es-ES" sz="1400" b="0" i="0">
                <a:solidFill>
                  <a:schemeClr val="tx1"/>
                </a:solidFill>
                <a:latin typeface="Verdana"/>
                <a:ea typeface="Segoe UI"/>
                <a:cs typeface="Segoe UI"/>
              </a:rPr>
              <a:t>​</a:t>
            </a:r>
          </a:p>
          <a:p>
            <a:pPr algn="just" rtl="0"/>
            <a:r>
              <a:rPr lang="es-ES" sz="1400" b="0" i="0">
                <a:solidFill>
                  <a:schemeClr val="tx1"/>
                </a:solidFill>
                <a:latin typeface="Verdana"/>
                <a:ea typeface="Segoe UI"/>
                <a:cs typeface="Segoe UI"/>
              </a:rPr>
              <a:t>​</a:t>
            </a:r>
          </a:p>
          <a:p>
            <a:pPr algn="just" rtl="0"/>
            <a:r>
              <a:rPr lang="es-ES" sz="1400" b="1" i="0" u="none" strike="noStrike" baseline="0">
                <a:solidFill>
                  <a:schemeClr val="tx1"/>
                </a:solidFill>
                <a:latin typeface="Verdana"/>
                <a:ea typeface="Segoe UI"/>
                <a:cs typeface="Segoe UI"/>
              </a:rPr>
              <a:t>MANTENER NOTAS PROPUESTAS POR EL JEFE DIRECTO</a:t>
            </a:r>
            <a:r>
              <a:rPr lang="es-ES" sz="1400" b="0" i="0">
                <a:solidFill>
                  <a:schemeClr val="tx1"/>
                </a:solidFill>
                <a:latin typeface="Verdana"/>
                <a:ea typeface="Segoe UI"/>
                <a:cs typeface="Segoe UI"/>
              </a:rPr>
              <a:t>​</a:t>
            </a:r>
          </a:p>
          <a:p>
            <a:pPr algn="just" rtl="0"/>
            <a:r>
              <a:rPr lang="es-ES" sz="1400" b="0" i="0">
                <a:solidFill>
                  <a:schemeClr val="tx1"/>
                </a:solidFill>
                <a:latin typeface="Verdana"/>
                <a:ea typeface="Segoe UI"/>
                <a:cs typeface="Segoe UI"/>
              </a:rPr>
              <a:t>​</a:t>
            </a:r>
          </a:p>
          <a:p>
            <a:pPr algn="just"/>
            <a:r>
              <a:rPr lang="es-ES" sz="1400" b="1" i="0" u="none" strike="noStrike" baseline="0">
                <a:solidFill>
                  <a:schemeClr val="tx1"/>
                </a:solidFill>
                <a:latin typeface="Verdana"/>
                <a:ea typeface="Segoe UI"/>
                <a:cs typeface="Segoe UI"/>
              </a:rPr>
              <a:t>BAJAR</a:t>
            </a:r>
            <a:r>
              <a:rPr lang="es-ES" sz="1400" b="0" i="0">
                <a:solidFill>
                  <a:schemeClr val="tx1"/>
                </a:solidFill>
                <a:latin typeface="Verdana"/>
                <a:ea typeface="Segoe UI"/>
                <a:cs typeface="Segoe UI"/>
              </a:rPr>
              <a:t>​</a:t>
            </a:r>
            <a:r>
              <a:rPr lang="es-ES">
                <a:solidFill>
                  <a:schemeClr val="tx1"/>
                </a:solidFill>
                <a:latin typeface="Verdana"/>
                <a:ea typeface="Segoe UI"/>
                <a:cs typeface="Segoe UI"/>
              </a:rPr>
              <a:t> </a:t>
            </a:r>
            <a:r>
              <a:rPr lang="es-ES" sz="1400" b="1" i="0" u="none" strike="noStrike" baseline="0">
                <a:solidFill>
                  <a:schemeClr val="tx1"/>
                </a:solidFill>
                <a:latin typeface="Verdana"/>
                <a:ea typeface="Segoe UI"/>
                <a:cs typeface="Segoe UI"/>
              </a:rPr>
              <a:t>NOTAS </a:t>
            </a:r>
            <a:r>
              <a:rPr lang="es-ES" sz="1400" b="0" i="0">
                <a:solidFill>
                  <a:schemeClr val="tx1"/>
                </a:solidFill>
                <a:latin typeface="Verdana"/>
                <a:ea typeface="Segoe UI"/>
                <a:cs typeface="Segoe UI"/>
              </a:rPr>
              <a:t>​</a:t>
            </a:r>
          </a:p>
        </p:txBody>
      </p:sp>
      <p:sp>
        <p:nvSpPr>
          <p:cNvPr id="17" name="Oval 25">
            <a:extLst>
              <a:ext uri="{FF2B5EF4-FFF2-40B4-BE49-F238E27FC236}">
                <a16:creationId xmlns:a16="http://schemas.microsoft.com/office/drawing/2014/main" id="{F568EEFE-45EB-86AF-DC6A-92C371B75619}"/>
              </a:ext>
            </a:extLst>
          </p:cNvPr>
          <p:cNvSpPr/>
          <p:nvPr/>
        </p:nvSpPr>
        <p:spPr>
          <a:xfrm>
            <a:off x="5391823" y="1575468"/>
            <a:ext cx="574428" cy="535578"/>
          </a:xfrm>
          <a:prstGeom prst="ellipse">
            <a:avLst/>
          </a:prstGeom>
          <a:solidFill>
            <a:srgbClr val="FFFFFF"/>
          </a:solidFill>
          <a:ln w="57150" cap="flat">
            <a:solidFill>
              <a:srgbClr val="FF1A42"/>
            </a:solidFill>
            <a:prstDash val="solid"/>
            <a:miter lim="800000"/>
          </a:ln>
          <a:effectLst/>
        </p:spPr>
        <p:txBody>
          <a:bodyPr rot="0" spcFirstLastPara="1" vert="horz" wrap="square" lIns="34289" tIns="34289" rIns="34289" bIns="34289" numCol="1" spcCol="38100" rtlCol="0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87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9" name="Oval 26">
            <a:extLst>
              <a:ext uri="{FF2B5EF4-FFF2-40B4-BE49-F238E27FC236}">
                <a16:creationId xmlns:a16="http://schemas.microsoft.com/office/drawing/2014/main" id="{E87BFF7A-FC52-6E8C-EAC5-DCE5F12B17B2}"/>
              </a:ext>
            </a:extLst>
          </p:cNvPr>
          <p:cNvSpPr/>
          <p:nvPr/>
        </p:nvSpPr>
        <p:spPr>
          <a:xfrm>
            <a:off x="5985327" y="1968783"/>
            <a:ext cx="762799" cy="762799"/>
          </a:xfrm>
          <a:prstGeom prst="ellipse">
            <a:avLst/>
          </a:prstGeom>
          <a:solidFill>
            <a:srgbClr val="FFFFFF"/>
          </a:solidFill>
          <a:ln w="57150" cap="flat">
            <a:solidFill>
              <a:srgbClr val="FF1A42"/>
            </a:solidFill>
            <a:prstDash val="solid"/>
            <a:miter lim="800000"/>
          </a:ln>
          <a:effectLst/>
        </p:spPr>
        <p:txBody>
          <a:bodyPr rot="0" spcFirstLastPara="1" vert="horz" wrap="square" lIns="34289" tIns="34289" rIns="34289" bIns="34289" numCol="1" spcCol="38100" rtlCol="0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87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0" name="Oval 27">
            <a:extLst>
              <a:ext uri="{FF2B5EF4-FFF2-40B4-BE49-F238E27FC236}">
                <a16:creationId xmlns:a16="http://schemas.microsoft.com/office/drawing/2014/main" id="{49B49919-E2E1-2C77-5C89-0FCFF1139FFC}"/>
              </a:ext>
            </a:extLst>
          </p:cNvPr>
          <p:cNvSpPr/>
          <p:nvPr/>
        </p:nvSpPr>
        <p:spPr>
          <a:xfrm>
            <a:off x="5386191" y="2627418"/>
            <a:ext cx="574428" cy="574428"/>
          </a:xfrm>
          <a:prstGeom prst="ellipse">
            <a:avLst/>
          </a:prstGeom>
          <a:solidFill>
            <a:srgbClr val="FFFFFF"/>
          </a:solidFill>
          <a:ln w="57150" cap="flat">
            <a:solidFill>
              <a:srgbClr val="FF1A42"/>
            </a:solidFill>
            <a:prstDash val="solid"/>
            <a:miter lim="800000"/>
          </a:ln>
          <a:effectLst/>
        </p:spPr>
        <p:txBody>
          <a:bodyPr rot="0" spcFirstLastPara="1" vert="horz" wrap="square" lIns="34289" tIns="34289" rIns="34289" bIns="34289" numCol="1" spcCol="38100" rtlCol="0" anchor="ctr">
            <a:noAutofit/>
          </a:bodyPr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870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" name="Flecha abajo 1">
            <a:extLst>
              <a:ext uri="{FF2B5EF4-FFF2-40B4-BE49-F238E27FC236}">
                <a16:creationId xmlns:a16="http://schemas.microsoft.com/office/drawing/2014/main" id="{24DC8DC8-D9EA-0E27-4125-9655C7213EA4}"/>
              </a:ext>
            </a:extLst>
          </p:cNvPr>
          <p:cNvSpPr/>
          <p:nvPr/>
        </p:nvSpPr>
        <p:spPr>
          <a:xfrm>
            <a:off x="5556682" y="2763931"/>
            <a:ext cx="242426" cy="3461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25" name="Flecha arriba 2">
            <a:extLst>
              <a:ext uri="{FF2B5EF4-FFF2-40B4-BE49-F238E27FC236}">
                <a16:creationId xmlns:a16="http://schemas.microsoft.com/office/drawing/2014/main" id="{659ABB6D-4168-93B9-AB67-62388573C089}"/>
              </a:ext>
            </a:extLst>
          </p:cNvPr>
          <p:cNvSpPr/>
          <p:nvPr/>
        </p:nvSpPr>
        <p:spPr>
          <a:xfrm>
            <a:off x="5556682" y="1657512"/>
            <a:ext cx="225971" cy="35988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26" name="Igual que 26">
            <a:extLst>
              <a:ext uri="{FF2B5EF4-FFF2-40B4-BE49-F238E27FC236}">
                <a16:creationId xmlns:a16="http://schemas.microsoft.com/office/drawing/2014/main" id="{1A7C9A0D-0468-B555-39B1-436E6F91A907}"/>
              </a:ext>
            </a:extLst>
          </p:cNvPr>
          <p:cNvSpPr/>
          <p:nvPr/>
        </p:nvSpPr>
        <p:spPr>
          <a:xfrm>
            <a:off x="6140644" y="2166148"/>
            <a:ext cx="439948" cy="36729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43" name="Imagen 42" descr="3D Polished Chrome Metal Paperclip">
            <a:extLst>
              <a:ext uri="{FF2B5EF4-FFF2-40B4-BE49-F238E27FC236}">
                <a16:creationId xmlns:a16="http://schemas.microsoft.com/office/drawing/2014/main" id="{24F0988D-2CD0-804C-C0A0-B38027CF0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6541" y="1186131"/>
            <a:ext cx="299945" cy="124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96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A59B49B5-D911-D507-FE9C-C9D111ACA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60060393-68A0-551E-E7B1-E86CF31F9A98}"/>
              </a:ext>
            </a:extLst>
          </p:cNvPr>
          <p:cNvSpPr txBox="1"/>
          <p:nvPr/>
        </p:nvSpPr>
        <p:spPr>
          <a:xfrm>
            <a:off x="2440204" y="617147"/>
            <a:ext cx="4252824" cy="45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lnSpc>
                <a:spcPct val="70000"/>
              </a:lnSpc>
            </a:pPr>
            <a:r>
              <a:rPr lang="es-419" sz="2400" b="1">
                <a:solidFill>
                  <a:srgbClr val="FFFFFF"/>
                </a:solidFill>
                <a:latin typeface="Verdana"/>
                <a:ea typeface="Verdana"/>
                <a:cs typeface="Calibri"/>
                <a:sym typeface="Verdana"/>
              </a:rPr>
              <a:t>APELACIÓN Y RECLAMO</a:t>
            </a:r>
            <a:endParaRPr lang="es-419" sz="2400">
              <a:latin typeface="Verdana"/>
              <a:ea typeface="Verdana"/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CF3331-468F-4BFC-D22A-72225E351FC8}"/>
              </a:ext>
            </a:extLst>
          </p:cNvPr>
          <p:cNvSpPr txBox="1"/>
          <p:nvPr/>
        </p:nvSpPr>
        <p:spPr>
          <a:xfrm>
            <a:off x="496019" y="1169957"/>
            <a:ext cx="816274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Son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los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recursos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con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que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cuenta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el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funcionario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en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contra de la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resolución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de la Junta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Calificadora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.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BB932B77-0E12-F341-97F7-6741F90F2B8B}"/>
              </a:ext>
            </a:extLst>
          </p:cNvPr>
          <p:cNvSpPr/>
          <p:nvPr/>
        </p:nvSpPr>
        <p:spPr>
          <a:xfrm>
            <a:off x="285749" y="1881893"/>
            <a:ext cx="4041321" cy="234042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2E43A88-29A4-F052-BB14-FBA62236EB51}"/>
              </a:ext>
            </a:extLst>
          </p:cNvPr>
          <p:cNvSpPr txBox="1"/>
          <p:nvPr/>
        </p:nvSpPr>
        <p:spPr>
          <a:xfrm>
            <a:off x="291142" y="2108081"/>
            <a:ext cx="4043632" cy="1908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en-US" b="1" i="0" u="none" strike="noStrike" baseline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APELACIÓN</a:t>
            </a:r>
            <a:r>
              <a:rPr lang="en-US" b="0" i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​</a:t>
            </a:r>
          </a:p>
          <a:p>
            <a:pPr algn="ctr" rtl="0"/>
            <a:r>
              <a:rPr lang="en-US" sz="1100" b="0" i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​</a:t>
            </a:r>
          </a:p>
          <a:p>
            <a:pPr algn="just" rtl="0"/>
            <a:r>
              <a:rPr lang="es-ES" sz="1100" b="0" i="0" u="none" strike="noStrike" baseline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El Jefe Superior de la Institución es quien debe resolverla fundadamente, teniendo a la vista todos los antecedentes. </a:t>
            </a:r>
            <a:r>
              <a:rPr lang="en-US" sz="1100" b="0" i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​</a:t>
            </a:r>
          </a:p>
          <a:p>
            <a:pPr algn="just" rtl="0"/>
            <a:r>
              <a:rPr lang="es-ES" sz="1100" b="0" i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​</a:t>
            </a:r>
          </a:p>
          <a:p>
            <a:pPr algn="just"/>
            <a:r>
              <a:rPr lang="es-ES" sz="1100" b="1" u="none" strike="noStrike" baseline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Plazo</a:t>
            </a:r>
            <a:r>
              <a:rPr lang="es-ES" sz="1100" b="0" i="1" u="none" strike="noStrike" baseline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: </a:t>
            </a:r>
            <a:r>
              <a:rPr lang="es-ES" sz="1100" b="0" i="0" u="none" strike="noStrike" baseline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5 días </a:t>
            </a:r>
            <a:r>
              <a:rPr lang="es-E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hábiles siguientes</a:t>
            </a:r>
            <a:r>
              <a:rPr lang="es-ES" sz="1100" b="0" i="0" u="none" strike="noStrike" baseline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 a la notificación, ante la misma Junta, que debe remitirla a la autoridad superior en 3 días</a:t>
            </a:r>
            <a:r>
              <a:rPr lang="es-E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 hábiles</a:t>
            </a:r>
            <a:r>
              <a:rPr lang="es-ES" sz="1100" b="0" i="0" u="none" strike="noStrike" baseline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.</a:t>
            </a:r>
          </a:p>
          <a:p>
            <a:pPr algn="ctr"/>
            <a:endParaRPr lang="es-E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45654A9B-6D9B-6B3D-D21A-2FF6A979D2F2}"/>
              </a:ext>
            </a:extLst>
          </p:cNvPr>
          <p:cNvSpPr/>
          <p:nvPr/>
        </p:nvSpPr>
        <p:spPr>
          <a:xfrm>
            <a:off x="4674437" y="1881893"/>
            <a:ext cx="4041321" cy="234042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2754F17-862E-AA32-82FE-C2B2B67EACA9}"/>
              </a:ext>
            </a:extLst>
          </p:cNvPr>
          <p:cNvSpPr txBox="1"/>
          <p:nvPr/>
        </p:nvSpPr>
        <p:spPr>
          <a:xfrm>
            <a:off x="4669048" y="2108080"/>
            <a:ext cx="4065198" cy="21114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en-US" b="1" i="0" u="none" strike="noStrike" baseline="0">
                <a:latin typeface="Verdana"/>
                <a:ea typeface="Verdana"/>
                <a:cs typeface="Segoe UI"/>
              </a:rPr>
              <a:t>RECLAMO</a:t>
            </a:r>
            <a:r>
              <a:rPr lang="en-US" b="0" i="0">
                <a:latin typeface="Verdana"/>
                <a:ea typeface="Verdana"/>
                <a:cs typeface="Segoe UI"/>
              </a:rPr>
              <a:t>​</a:t>
            </a:r>
          </a:p>
          <a:p>
            <a:pPr algn="ctr" rtl="0"/>
            <a:r>
              <a:rPr lang="en-US" sz="1100" b="0" i="0">
                <a:latin typeface="Verdana"/>
                <a:ea typeface="Verdana"/>
                <a:cs typeface="Segoe UI"/>
              </a:rPr>
              <a:t>​</a:t>
            </a:r>
          </a:p>
          <a:p>
            <a:pPr algn="just" rtl="0"/>
            <a:r>
              <a:rPr lang="es-ES" sz="1100" b="0" i="0" u="none" strike="noStrike" baseline="0">
                <a:latin typeface="Verdana"/>
                <a:ea typeface="Verdana"/>
                <a:cs typeface="Segoe UI"/>
              </a:rPr>
              <a:t>Se presenta ante Contraloría General de la República.</a:t>
            </a:r>
            <a:r>
              <a:rPr lang="en-US" sz="1100" b="0" i="0">
                <a:latin typeface="Verdana"/>
                <a:ea typeface="Verdana"/>
                <a:cs typeface="Segoe UI"/>
              </a:rPr>
              <a:t>​</a:t>
            </a:r>
          </a:p>
          <a:p>
            <a:pPr algn="just" rtl="0"/>
            <a:r>
              <a:rPr lang="es-ES" sz="1100" b="0" i="0">
                <a:latin typeface="Verdana"/>
                <a:ea typeface="Verdana"/>
                <a:cs typeface="Segoe UI"/>
              </a:rPr>
              <a:t>​</a:t>
            </a:r>
          </a:p>
          <a:p>
            <a:pPr algn="just" rtl="0"/>
            <a:r>
              <a:rPr lang="es-ES" sz="1100" b="1" i="0" u="none" strike="noStrike" baseline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Plazo</a:t>
            </a:r>
            <a:r>
              <a:rPr lang="es-ES" sz="1100" b="0" i="0" u="none" strike="noStrike" baseline="0">
                <a:latin typeface="Verdana"/>
                <a:ea typeface="Verdana"/>
                <a:cs typeface="Segoe UI"/>
              </a:rPr>
              <a:t>: 10 </a:t>
            </a:r>
            <a:r>
              <a:rPr lang="es-ES" sz="1100">
                <a:latin typeface="Verdana"/>
                <a:ea typeface="Verdana"/>
                <a:cs typeface="Segoe UI"/>
              </a:rPr>
              <a:t>días</a:t>
            </a:r>
            <a:r>
              <a:rPr lang="es-ES" sz="1100" b="0" i="0" u="none" strike="noStrike" baseline="0">
                <a:latin typeface="Verdana"/>
                <a:ea typeface="Verdana"/>
                <a:cs typeface="Segoe UI"/>
              </a:rPr>
              <a:t> hábiles desde que se tiene conocimiento de la situación, resolución o actuación que da lugar al vicio de que se reclama. </a:t>
            </a:r>
            <a:r>
              <a:rPr lang="en-US" sz="1100" b="0" i="0">
                <a:latin typeface="Verdana"/>
                <a:ea typeface="Verdana"/>
                <a:cs typeface="Segoe UI"/>
              </a:rPr>
              <a:t>​</a:t>
            </a:r>
          </a:p>
          <a:p>
            <a:pPr algn="just" rtl="0"/>
            <a:r>
              <a:rPr lang="es-ES" sz="1100" b="0" i="0">
                <a:latin typeface="Verdana"/>
                <a:ea typeface="Verdana"/>
                <a:cs typeface="Segoe UI"/>
              </a:rPr>
              <a:t>​</a:t>
            </a:r>
          </a:p>
          <a:p>
            <a:pPr algn="just" rtl="0"/>
            <a:r>
              <a:rPr lang="es-ES" sz="1100" b="1" i="0" u="none" strike="noStrike" baseline="0" dirty="0">
                <a:latin typeface="Verdana"/>
                <a:ea typeface="Verdana"/>
                <a:cs typeface="Segoe UI"/>
              </a:rPr>
              <a:t>Se requiere apelación previa. (</a:t>
            </a:r>
            <a:r>
              <a:rPr lang="es-ES" sz="1100" b="1" i="0" u="none" strike="noStrike" baseline="0" dirty="0" err="1">
                <a:latin typeface="Verdana"/>
                <a:ea typeface="Verdana"/>
                <a:cs typeface="Segoe UI"/>
              </a:rPr>
              <a:t>Dict</a:t>
            </a:r>
            <a:r>
              <a:rPr lang="es-ES" sz="1100" b="1" i="0" u="none" strike="noStrike" baseline="0" dirty="0">
                <a:latin typeface="Verdana"/>
                <a:ea typeface="Verdana"/>
                <a:cs typeface="Segoe UI"/>
              </a:rPr>
              <a:t>. </a:t>
            </a:r>
            <a:r>
              <a:rPr lang="es-ES" sz="1100" b="1" i="0" u="none" strike="noStrike" baseline="0" dirty="0" err="1">
                <a:latin typeface="Verdana"/>
                <a:ea typeface="Verdana"/>
                <a:cs typeface="Segoe UI"/>
              </a:rPr>
              <a:t>Nº</a:t>
            </a:r>
            <a:r>
              <a:rPr lang="es-ES" sz="1100" b="1" i="0" u="none" strike="noStrike" baseline="0" dirty="0">
                <a:latin typeface="Verdana"/>
                <a:ea typeface="Verdana"/>
                <a:cs typeface="Segoe UI"/>
              </a:rPr>
              <a:t> 13421/10)</a:t>
            </a:r>
            <a:r>
              <a:rPr lang="es-CL" sz="1100" b="0" i="0" dirty="0">
                <a:latin typeface="Verdana"/>
                <a:ea typeface="Verdana"/>
                <a:cs typeface="Segoe UI"/>
              </a:rPr>
              <a:t>​</a:t>
            </a:r>
          </a:p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B19B87B-CDE6-DD0B-2CB4-32E0A55F2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2" y="2055693"/>
            <a:ext cx="1133475" cy="1047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CD867CE-E6C7-640D-A453-6D1E248BCD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8892" y="2076001"/>
            <a:ext cx="1066800" cy="8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198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5061B89C-68A3-93DB-62C2-C21937A8B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929;p33">
            <a:extLst>
              <a:ext uri="{FF2B5EF4-FFF2-40B4-BE49-F238E27FC236}">
                <a16:creationId xmlns:a16="http://schemas.microsoft.com/office/drawing/2014/main" id="{BCB31969-5ACD-7D02-99D1-92E2AD10A639}"/>
              </a:ext>
            </a:extLst>
          </p:cNvPr>
          <p:cNvSpPr>
            <a:spLocks/>
          </p:cNvSpPr>
          <p:nvPr/>
        </p:nvSpPr>
        <p:spPr bwMode="auto">
          <a:xfrm>
            <a:off x="5865139" y="3662959"/>
            <a:ext cx="1674812" cy="301296"/>
          </a:xfrm>
          <a:custGeom>
            <a:avLst/>
            <a:gdLst>
              <a:gd name="T0" fmla="*/ 1674812 w 420"/>
              <a:gd name="T1" fmla="*/ 3991 h 216"/>
              <a:gd name="T2" fmla="*/ 1674812 w 420"/>
              <a:gd name="T3" fmla="*/ 0 h 216"/>
              <a:gd name="T4" fmla="*/ 3988 w 420"/>
              <a:gd name="T5" fmla="*/ 0 h 216"/>
              <a:gd name="T6" fmla="*/ 3988 w 420"/>
              <a:gd name="T7" fmla="*/ 0 h 216"/>
              <a:gd name="T8" fmla="*/ 0 w 420"/>
              <a:gd name="T9" fmla="*/ 858021 h 216"/>
              <a:gd name="T10" fmla="*/ 3988 w 420"/>
              <a:gd name="T11" fmla="*/ 862012 h 216"/>
              <a:gd name="T12" fmla="*/ 1674812 w 420"/>
              <a:gd name="T13" fmla="*/ 862012 h 216"/>
              <a:gd name="T14" fmla="*/ 1674812 w 420"/>
              <a:gd name="T15" fmla="*/ 862012 h 216"/>
              <a:gd name="T16" fmla="*/ 1674812 w 420"/>
              <a:gd name="T17" fmla="*/ 3991 h 2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20" h="216" extrusionOk="0">
                <a:moveTo>
                  <a:pt x="420" y="1"/>
                </a:moveTo>
                <a:cubicBezTo>
                  <a:pt x="420" y="0"/>
                  <a:pt x="420" y="0"/>
                  <a:pt x="42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216"/>
                  <a:pt x="1" y="216"/>
                  <a:pt x="1" y="216"/>
                </a:cubicBezTo>
                <a:cubicBezTo>
                  <a:pt x="420" y="216"/>
                  <a:pt x="420" y="216"/>
                  <a:pt x="420" y="216"/>
                </a:cubicBezTo>
                <a:cubicBezTo>
                  <a:pt x="420" y="216"/>
                  <a:pt x="420" y="216"/>
                  <a:pt x="420" y="216"/>
                </a:cubicBezTo>
                <a:lnTo>
                  <a:pt x="420" y="1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srgbClr val="000000"/>
              </a:solidFill>
              <a:latin typeface="Century Gothic" panose="020B0502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Google Shape;930;p33">
            <a:extLst>
              <a:ext uri="{FF2B5EF4-FFF2-40B4-BE49-F238E27FC236}">
                <a16:creationId xmlns:a16="http://schemas.microsoft.com/office/drawing/2014/main" id="{BB511016-4250-AE4C-CDB3-1ED9532D8022}"/>
              </a:ext>
            </a:extLst>
          </p:cNvPr>
          <p:cNvSpPr>
            <a:spLocks/>
          </p:cNvSpPr>
          <p:nvPr/>
        </p:nvSpPr>
        <p:spPr bwMode="auto">
          <a:xfrm>
            <a:off x="5868314" y="3405485"/>
            <a:ext cx="1671637" cy="268258"/>
          </a:xfrm>
          <a:custGeom>
            <a:avLst/>
            <a:gdLst>
              <a:gd name="T0" fmla="*/ 1623762 w 419"/>
              <a:gd name="T1" fmla="*/ 447194 h 132"/>
              <a:gd name="T2" fmla="*/ 881699 w 419"/>
              <a:gd name="T3" fmla="*/ 19964 h 132"/>
              <a:gd name="T4" fmla="*/ 789938 w 419"/>
              <a:gd name="T5" fmla="*/ 19964 h 132"/>
              <a:gd name="T6" fmla="*/ 43885 w 419"/>
              <a:gd name="T7" fmla="*/ 447194 h 132"/>
              <a:gd name="T8" fmla="*/ 0 w 419"/>
              <a:gd name="T9" fmla="*/ 527050 h 132"/>
              <a:gd name="T10" fmla="*/ 1671637 w 419"/>
              <a:gd name="T11" fmla="*/ 527050 h 132"/>
              <a:gd name="T12" fmla="*/ 1623762 w 419"/>
              <a:gd name="T13" fmla="*/ 447194 h 1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9" h="132" extrusionOk="0">
                <a:moveTo>
                  <a:pt x="407" y="112"/>
                </a:moveTo>
                <a:cubicBezTo>
                  <a:pt x="221" y="5"/>
                  <a:pt x="221" y="5"/>
                  <a:pt x="221" y="5"/>
                </a:cubicBezTo>
                <a:cubicBezTo>
                  <a:pt x="214" y="0"/>
                  <a:pt x="205" y="0"/>
                  <a:pt x="198" y="5"/>
                </a:cubicBezTo>
                <a:cubicBezTo>
                  <a:pt x="11" y="112"/>
                  <a:pt x="11" y="112"/>
                  <a:pt x="11" y="112"/>
                </a:cubicBezTo>
                <a:cubicBezTo>
                  <a:pt x="4" y="116"/>
                  <a:pt x="0" y="124"/>
                  <a:pt x="0" y="132"/>
                </a:cubicBezTo>
                <a:cubicBezTo>
                  <a:pt x="419" y="132"/>
                  <a:pt x="419" y="132"/>
                  <a:pt x="419" y="132"/>
                </a:cubicBezTo>
                <a:cubicBezTo>
                  <a:pt x="419" y="124"/>
                  <a:pt x="414" y="116"/>
                  <a:pt x="407" y="112"/>
                </a:cubicBezTo>
                <a:close/>
              </a:path>
            </a:pathLst>
          </a:custGeom>
          <a:solidFill>
            <a:srgbClr val="FC1E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srgbClr val="000000"/>
              </a:solidFill>
              <a:latin typeface="Century Gothic" panose="020B0502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Google Shape;931;p33">
            <a:extLst>
              <a:ext uri="{FF2B5EF4-FFF2-40B4-BE49-F238E27FC236}">
                <a16:creationId xmlns:a16="http://schemas.microsoft.com/office/drawing/2014/main" id="{7A9965A5-E923-EF25-DE78-C7970014AE5F}"/>
              </a:ext>
            </a:extLst>
          </p:cNvPr>
          <p:cNvSpPr>
            <a:spLocks/>
          </p:cNvSpPr>
          <p:nvPr/>
        </p:nvSpPr>
        <p:spPr bwMode="auto">
          <a:xfrm>
            <a:off x="5868314" y="3953472"/>
            <a:ext cx="1671637" cy="295845"/>
          </a:xfrm>
          <a:custGeom>
            <a:avLst/>
            <a:gdLst>
              <a:gd name="T0" fmla="*/ 43885 w 419"/>
              <a:gd name="T1" fmla="*/ 79739 h 131"/>
              <a:gd name="T2" fmla="*/ 785949 w 419"/>
              <a:gd name="T3" fmla="*/ 506340 h 131"/>
              <a:gd name="T4" fmla="*/ 881699 w 419"/>
              <a:gd name="T5" fmla="*/ 506340 h 131"/>
              <a:gd name="T6" fmla="*/ 1623762 w 419"/>
              <a:gd name="T7" fmla="*/ 79739 h 131"/>
              <a:gd name="T8" fmla="*/ 1671637 w 419"/>
              <a:gd name="T9" fmla="*/ 0 h 131"/>
              <a:gd name="T10" fmla="*/ 0 w 419"/>
              <a:gd name="T11" fmla="*/ 0 h 131"/>
              <a:gd name="T12" fmla="*/ 43885 w 419"/>
              <a:gd name="T13" fmla="*/ 79739 h 1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9" h="131" extrusionOk="0">
                <a:moveTo>
                  <a:pt x="11" y="20"/>
                </a:moveTo>
                <a:cubicBezTo>
                  <a:pt x="197" y="127"/>
                  <a:pt x="197" y="127"/>
                  <a:pt x="197" y="127"/>
                </a:cubicBezTo>
                <a:cubicBezTo>
                  <a:pt x="205" y="131"/>
                  <a:pt x="213" y="131"/>
                  <a:pt x="221" y="127"/>
                </a:cubicBezTo>
                <a:cubicBezTo>
                  <a:pt x="407" y="20"/>
                  <a:pt x="407" y="20"/>
                  <a:pt x="407" y="20"/>
                </a:cubicBezTo>
                <a:cubicBezTo>
                  <a:pt x="414" y="16"/>
                  <a:pt x="419" y="8"/>
                  <a:pt x="41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"/>
                  <a:pt x="4" y="16"/>
                  <a:pt x="11" y="2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srgbClr val="000000"/>
              </a:solidFill>
              <a:latin typeface="Century Gothic" panose="020B0502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E6344380-2107-D2D4-1693-902AA9129AF1}"/>
              </a:ext>
            </a:extLst>
          </p:cNvPr>
          <p:cNvSpPr/>
          <p:nvPr/>
        </p:nvSpPr>
        <p:spPr>
          <a:xfrm>
            <a:off x="4681113" y="1229263"/>
            <a:ext cx="3973799" cy="19440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Arial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9C42DD1C-C926-FAB3-5F32-00B404B3A6C4}"/>
              </a:ext>
            </a:extLst>
          </p:cNvPr>
          <p:cNvSpPr/>
          <p:nvPr/>
        </p:nvSpPr>
        <p:spPr>
          <a:xfrm>
            <a:off x="475736" y="1229263"/>
            <a:ext cx="3973799" cy="19440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>
              <a:solidFill>
                <a:srgbClr val="000000"/>
              </a:solidFill>
              <a:latin typeface="Century Gothic"/>
              <a:cs typeface="Arial"/>
            </a:endParaRPr>
          </a:p>
        </p:txBody>
      </p:sp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DBAB307C-427D-D294-CF0B-F3B6E1B6CD6F}"/>
              </a:ext>
            </a:extLst>
          </p:cNvPr>
          <p:cNvSpPr txBox="1"/>
          <p:nvPr/>
        </p:nvSpPr>
        <p:spPr>
          <a:xfrm>
            <a:off x="2440204" y="574015"/>
            <a:ext cx="4252824" cy="452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lnSpc>
                <a:spcPct val="70000"/>
              </a:lnSpc>
            </a:pPr>
            <a:r>
              <a:rPr lang="es-419" sz="2400" b="1">
                <a:solidFill>
                  <a:srgbClr val="FFFFFF"/>
                </a:solidFill>
                <a:latin typeface="Verdana"/>
                <a:ea typeface="Verdana"/>
                <a:cs typeface="Calibri"/>
                <a:sym typeface="Verdana"/>
              </a:rPr>
              <a:t>EFECTOS</a:t>
            </a:r>
            <a:endParaRPr lang="es-ES" sz="2400">
              <a:latin typeface="Verdana"/>
              <a:ea typeface="Verdana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FFC2CE2-8CBA-741B-632F-9C14C4FA7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2" y="1430278"/>
            <a:ext cx="1133475" cy="1047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D67EC81-8A8C-27B0-6693-086C289D97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8892" y="1450586"/>
            <a:ext cx="1066800" cy="8572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A108CE6-3BBF-9D13-0255-BE1A2061B4E9}"/>
              </a:ext>
            </a:extLst>
          </p:cNvPr>
          <p:cNvSpPr txBox="1"/>
          <p:nvPr/>
        </p:nvSpPr>
        <p:spPr>
          <a:xfrm>
            <a:off x="496019" y="1579712"/>
            <a:ext cx="45720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i="0" u="none" strike="noStrike" baseline="0">
                <a:solidFill>
                  <a:schemeClr val="tx1"/>
                </a:solidFill>
                <a:latin typeface="Verdana"/>
                <a:ea typeface="Verdana"/>
              </a:rPr>
              <a:t>PERMANENCIA EN EL SERVICIO</a:t>
            </a:r>
            <a:r>
              <a:rPr sz="1200" b="1" i="0">
                <a:solidFill>
                  <a:schemeClr val="tx1"/>
                </a:solidFill>
                <a:latin typeface="Verdana"/>
                <a:ea typeface="Verdana"/>
                <a:cs typeface="Century Gothic"/>
              </a:rPr>
              <a:t>​</a:t>
            </a:r>
            <a:endParaRPr lang="es-ES" sz="1200" b="1">
              <a:solidFill>
                <a:schemeClr val="tx1"/>
              </a:solidFill>
              <a:latin typeface="Verdana"/>
              <a:ea typeface="Verdana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D20B384-1B64-3AA1-1AA0-3B63697AB8A7}"/>
              </a:ext>
            </a:extLst>
          </p:cNvPr>
          <p:cNvSpPr txBox="1"/>
          <p:nvPr/>
        </p:nvSpPr>
        <p:spPr>
          <a:xfrm>
            <a:off x="4873925" y="1612061"/>
            <a:ext cx="45720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b="1">
                <a:solidFill>
                  <a:schemeClr val="tx1"/>
                </a:solidFill>
                <a:latin typeface="Verdana"/>
                <a:ea typeface="Verdana"/>
              </a:rPr>
              <a:t>ELABORACIÓN DEL ESCALAFÓN</a:t>
            </a:r>
            <a:r>
              <a:rPr sz="1200" b="1">
                <a:solidFill>
                  <a:schemeClr val="tx1"/>
                </a:solidFill>
                <a:latin typeface="Verdana"/>
                <a:ea typeface="Verdana"/>
              </a:rPr>
              <a:t>​</a:t>
            </a:r>
            <a:endParaRPr lang="es-ES" sz="1200" b="1">
              <a:solidFill>
                <a:schemeClr val="tx1"/>
              </a:solidFill>
              <a:latin typeface="Verdana"/>
              <a:ea typeface="Verdana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7545E41-11F2-6156-F2A2-2F8411D3E757}"/>
              </a:ext>
            </a:extLst>
          </p:cNvPr>
          <p:cNvSpPr txBox="1"/>
          <p:nvPr/>
        </p:nvSpPr>
        <p:spPr>
          <a:xfrm>
            <a:off x="496019" y="1793747"/>
            <a:ext cx="3752491" cy="12772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El funcionario/a calificado por resolución ejecutoriada en Lista 4 o por dos años consecutivos en Lista 3 debe retirarse del servicio dentro de los 15 días hábiles siguientes al término de la calificación. Si no procede así, se le declarará vacante el empleo desde el día siguiente a esa fecha. </a:t>
            </a:r>
            <a:r>
              <a:rPr sz="1100" dirty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​</a:t>
            </a:r>
            <a:endParaRPr lang="es-ES" sz="1100" dirty="0">
              <a:solidFill>
                <a:schemeClr val="tx1"/>
              </a:solidFill>
              <a:latin typeface="Verdana"/>
              <a:ea typeface="Verdana"/>
              <a:cs typeface="Segoe U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524A12-423C-ED6A-DDB3-55AA44E6F1EB}"/>
              </a:ext>
            </a:extLst>
          </p:cNvPr>
          <p:cNvSpPr txBox="1"/>
          <p:nvPr/>
        </p:nvSpPr>
        <p:spPr>
          <a:xfrm>
            <a:off x="4873925" y="1849288"/>
            <a:ext cx="3493699" cy="9387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Con el resultado de las calificaciones ejecutoriadas se confecciona un Escalafón, disponiendo a los funcionarios/as de cada grado de la respectiva planta en orden decreciente, según el puntaje obtenido. </a:t>
            </a:r>
            <a:r>
              <a:rPr sz="1100" dirty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​</a:t>
            </a:r>
            <a:endParaRPr lang="es-ES" sz="1100" dirty="0">
              <a:solidFill>
                <a:schemeClr val="tx1"/>
              </a:solidFill>
              <a:latin typeface="Verdana"/>
              <a:ea typeface="Verdana"/>
              <a:cs typeface="Segoe UI"/>
            </a:endParaRPr>
          </a:p>
        </p:txBody>
      </p:sp>
      <p:sp>
        <p:nvSpPr>
          <p:cNvPr id="5" name="Google Shape;929;p33">
            <a:extLst>
              <a:ext uri="{FF2B5EF4-FFF2-40B4-BE49-F238E27FC236}">
                <a16:creationId xmlns:a16="http://schemas.microsoft.com/office/drawing/2014/main" id="{FB3B929A-6C52-4A27-81C2-047FDF928609}"/>
              </a:ext>
            </a:extLst>
          </p:cNvPr>
          <p:cNvSpPr>
            <a:spLocks/>
          </p:cNvSpPr>
          <p:nvPr/>
        </p:nvSpPr>
        <p:spPr bwMode="auto">
          <a:xfrm>
            <a:off x="1573498" y="3662959"/>
            <a:ext cx="1674812" cy="301296"/>
          </a:xfrm>
          <a:custGeom>
            <a:avLst/>
            <a:gdLst>
              <a:gd name="T0" fmla="*/ 1674812 w 420"/>
              <a:gd name="T1" fmla="*/ 3991 h 216"/>
              <a:gd name="T2" fmla="*/ 1674812 w 420"/>
              <a:gd name="T3" fmla="*/ 0 h 216"/>
              <a:gd name="T4" fmla="*/ 3988 w 420"/>
              <a:gd name="T5" fmla="*/ 0 h 216"/>
              <a:gd name="T6" fmla="*/ 3988 w 420"/>
              <a:gd name="T7" fmla="*/ 0 h 216"/>
              <a:gd name="T8" fmla="*/ 0 w 420"/>
              <a:gd name="T9" fmla="*/ 858021 h 216"/>
              <a:gd name="T10" fmla="*/ 3988 w 420"/>
              <a:gd name="T11" fmla="*/ 862012 h 216"/>
              <a:gd name="T12" fmla="*/ 1674812 w 420"/>
              <a:gd name="T13" fmla="*/ 862012 h 216"/>
              <a:gd name="T14" fmla="*/ 1674812 w 420"/>
              <a:gd name="T15" fmla="*/ 862012 h 216"/>
              <a:gd name="T16" fmla="*/ 1674812 w 420"/>
              <a:gd name="T17" fmla="*/ 3991 h 2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20" h="216" extrusionOk="0">
                <a:moveTo>
                  <a:pt x="420" y="1"/>
                </a:moveTo>
                <a:cubicBezTo>
                  <a:pt x="420" y="0"/>
                  <a:pt x="420" y="0"/>
                  <a:pt x="42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216"/>
                  <a:pt x="1" y="216"/>
                  <a:pt x="1" y="216"/>
                </a:cubicBezTo>
                <a:cubicBezTo>
                  <a:pt x="420" y="216"/>
                  <a:pt x="420" y="216"/>
                  <a:pt x="420" y="216"/>
                </a:cubicBezTo>
                <a:cubicBezTo>
                  <a:pt x="420" y="216"/>
                  <a:pt x="420" y="216"/>
                  <a:pt x="420" y="216"/>
                </a:cubicBezTo>
                <a:lnTo>
                  <a:pt x="420" y="1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srgbClr val="000000"/>
              </a:solidFill>
              <a:latin typeface="Century Gothic" panose="020B0502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Google Shape;930;p33">
            <a:extLst>
              <a:ext uri="{FF2B5EF4-FFF2-40B4-BE49-F238E27FC236}">
                <a16:creationId xmlns:a16="http://schemas.microsoft.com/office/drawing/2014/main" id="{CF557595-90AA-4F9F-B771-C704E5CAA8B3}"/>
              </a:ext>
            </a:extLst>
          </p:cNvPr>
          <p:cNvSpPr>
            <a:spLocks/>
          </p:cNvSpPr>
          <p:nvPr/>
        </p:nvSpPr>
        <p:spPr bwMode="auto">
          <a:xfrm>
            <a:off x="1576673" y="3405485"/>
            <a:ext cx="1671637" cy="268258"/>
          </a:xfrm>
          <a:custGeom>
            <a:avLst/>
            <a:gdLst>
              <a:gd name="T0" fmla="*/ 1623762 w 419"/>
              <a:gd name="T1" fmla="*/ 447194 h 132"/>
              <a:gd name="T2" fmla="*/ 881699 w 419"/>
              <a:gd name="T3" fmla="*/ 19964 h 132"/>
              <a:gd name="T4" fmla="*/ 789938 w 419"/>
              <a:gd name="T5" fmla="*/ 19964 h 132"/>
              <a:gd name="T6" fmla="*/ 43885 w 419"/>
              <a:gd name="T7" fmla="*/ 447194 h 132"/>
              <a:gd name="T8" fmla="*/ 0 w 419"/>
              <a:gd name="T9" fmla="*/ 527050 h 132"/>
              <a:gd name="T10" fmla="*/ 1671637 w 419"/>
              <a:gd name="T11" fmla="*/ 527050 h 132"/>
              <a:gd name="T12" fmla="*/ 1623762 w 419"/>
              <a:gd name="T13" fmla="*/ 447194 h 1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9" h="132" extrusionOk="0">
                <a:moveTo>
                  <a:pt x="407" y="112"/>
                </a:moveTo>
                <a:cubicBezTo>
                  <a:pt x="221" y="5"/>
                  <a:pt x="221" y="5"/>
                  <a:pt x="221" y="5"/>
                </a:cubicBezTo>
                <a:cubicBezTo>
                  <a:pt x="214" y="0"/>
                  <a:pt x="205" y="0"/>
                  <a:pt x="198" y="5"/>
                </a:cubicBezTo>
                <a:cubicBezTo>
                  <a:pt x="11" y="112"/>
                  <a:pt x="11" y="112"/>
                  <a:pt x="11" y="112"/>
                </a:cubicBezTo>
                <a:cubicBezTo>
                  <a:pt x="4" y="116"/>
                  <a:pt x="0" y="124"/>
                  <a:pt x="0" y="132"/>
                </a:cubicBezTo>
                <a:cubicBezTo>
                  <a:pt x="419" y="132"/>
                  <a:pt x="419" y="132"/>
                  <a:pt x="419" y="132"/>
                </a:cubicBezTo>
                <a:cubicBezTo>
                  <a:pt x="419" y="124"/>
                  <a:pt x="414" y="116"/>
                  <a:pt x="407" y="112"/>
                </a:cubicBezTo>
                <a:close/>
              </a:path>
            </a:pathLst>
          </a:custGeom>
          <a:solidFill>
            <a:srgbClr val="FC1E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srgbClr val="000000"/>
              </a:solidFill>
              <a:latin typeface="Century Gothic" panose="020B0502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Google Shape;931;p33">
            <a:extLst>
              <a:ext uri="{FF2B5EF4-FFF2-40B4-BE49-F238E27FC236}">
                <a16:creationId xmlns:a16="http://schemas.microsoft.com/office/drawing/2014/main" id="{8299C557-05F9-4ADE-BFBB-76856EFCA876}"/>
              </a:ext>
            </a:extLst>
          </p:cNvPr>
          <p:cNvSpPr>
            <a:spLocks/>
          </p:cNvSpPr>
          <p:nvPr/>
        </p:nvSpPr>
        <p:spPr bwMode="auto">
          <a:xfrm>
            <a:off x="1576673" y="3953472"/>
            <a:ext cx="1671637" cy="295845"/>
          </a:xfrm>
          <a:custGeom>
            <a:avLst/>
            <a:gdLst>
              <a:gd name="T0" fmla="*/ 43885 w 419"/>
              <a:gd name="T1" fmla="*/ 79739 h 131"/>
              <a:gd name="T2" fmla="*/ 785949 w 419"/>
              <a:gd name="T3" fmla="*/ 506340 h 131"/>
              <a:gd name="T4" fmla="*/ 881699 w 419"/>
              <a:gd name="T5" fmla="*/ 506340 h 131"/>
              <a:gd name="T6" fmla="*/ 1623762 w 419"/>
              <a:gd name="T7" fmla="*/ 79739 h 131"/>
              <a:gd name="T8" fmla="*/ 1671637 w 419"/>
              <a:gd name="T9" fmla="*/ 0 h 131"/>
              <a:gd name="T10" fmla="*/ 0 w 419"/>
              <a:gd name="T11" fmla="*/ 0 h 131"/>
              <a:gd name="T12" fmla="*/ 43885 w 419"/>
              <a:gd name="T13" fmla="*/ 79739 h 1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9" h="131" extrusionOk="0">
                <a:moveTo>
                  <a:pt x="11" y="20"/>
                </a:moveTo>
                <a:cubicBezTo>
                  <a:pt x="197" y="127"/>
                  <a:pt x="197" y="127"/>
                  <a:pt x="197" y="127"/>
                </a:cubicBezTo>
                <a:cubicBezTo>
                  <a:pt x="205" y="131"/>
                  <a:pt x="213" y="131"/>
                  <a:pt x="221" y="127"/>
                </a:cubicBezTo>
                <a:cubicBezTo>
                  <a:pt x="407" y="20"/>
                  <a:pt x="407" y="20"/>
                  <a:pt x="407" y="20"/>
                </a:cubicBezTo>
                <a:cubicBezTo>
                  <a:pt x="414" y="16"/>
                  <a:pt x="419" y="8"/>
                  <a:pt x="41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"/>
                  <a:pt x="4" y="16"/>
                  <a:pt x="11" y="2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defPPr rtl="0"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srgbClr val="000000"/>
              </a:solidFill>
              <a:latin typeface="Century Gothic" panose="020B0502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Google Shape;938;p33">
            <a:extLst>
              <a:ext uri="{FF2B5EF4-FFF2-40B4-BE49-F238E27FC236}">
                <a16:creationId xmlns:a16="http://schemas.microsoft.com/office/drawing/2014/main" id="{8CDC7AA4-DC5B-4C2A-8772-8F1988693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3537" y="3729739"/>
            <a:ext cx="1102743" cy="195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>
            <a:defPPr rtl="0">
              <a:defRPr lang="es-ES"/>
            </a:defPPr>
            <a:lvl1pPr marL="0" algn="l" defTabSz="914400" rtl="0" eaLnBrk="1" latinLnBrk="0" hangingPunct="1"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ts val="1900"/>
              <a:buFont typeface="Montserrat" panose="02000505000000020004" pitchFamily="2" charset="0"/>
              <a:buNone/>
              <a:tabLst/>
              <a:defRPr/>
            </a:pPr>
            <a:r>
              <a:rPr kumimoji="0" lang="en-US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Verdana"/>
                <a:sym typeface="Montserrat" panose="02000505000000020004" pitchFamily="2" charset="0"/>
              </a:rPr>
              <a:t>LISTA 3 Ó</a:t>
            </a:r>
            <a:r>
              <a:rPr kumimoji="0" lang="en-US" altLang="en-US" sz="1100" b="1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Verdana"/>
                <a:sym typeface="Montserrat" panose="02000505000000020004" pitchFamily="2" charset="0"/>
              </a:rPr>
              <a:t> 4</a:t>
            </a:r>
            <a:endParaRPr kumimoji="0" lang="en-US" altLang="en-US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Arial" panose="020B0604020202020204" pitchFamily="34" charset="0"/>
            </a:endParaRPr>
          </a:p>
        </p:txBody>
      </p:sp>
      <p:sp>
        <p:nvSpPr>
          <p:cNvPr id="21" name="Google Shape;938;p33">
            <a:extLst>
              <a:ext uri="{FF2B5EF4-FFF2-40B4-BE49-F238E27FC236}">
                <a16:creationId xmlns:a16="http://schemas.microsoft.com/office/drawing/2014/main" id="{350AB89E-795A-DA22-F083-D335195DB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0122" y="3729739"/>
            <a:ext cx="167424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>
            <a:defPPr rtl="0">
              <a:defRPr lang="es-ES"/>
            </a:defPPr>
            <a:lvl1pPr marL="0" algn="l" defTabSz="914400" rtl="0" eaLnBrk="1" latinLnBrk="0" hangingPunct="1"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kern="0">
                <a:solidFill>
                  <a:srgbClr val="FFFFFF"/>
                </a:solidFill>
                <a:latin typeface="Verdana"/>
                <a:ea typeface="Verdana"/>
                <a:cs typeface="Arial"/>
              </a:rPr>
              <a:t>TODAS LAS LISTAS</a:t>
            </a:r>
            <a:endParaRPr lang="es-ES" sz="1100" b="1" kern="0">
              <a:solidFill>
                <a:srgbClr val="FFFFFF"/>
              </a:solidFill>
              <a:latin typeface="Verdana"/>
              <a:ea typeface="Verdana"/>
              <a:cs typeface="Arial"/>
            </a:endParaRPr>
          </a:p>
        </p:txBody>
      </p:sp>
      <p:pic>
        <p:nvPicPr>
          <p:cNvPr id="31" name="Imagen 30" descr="Appeal colorfull icon">
            <a:extLst>
              <a:ext uri="{FF2B5EF4-FFF2-40B4-BE49-F238E27FC236}">
                <a16:creationId xmlns:a16="http://schemas.microsoft.com/office/drawing/2014/main" id="{D3A78FB6-77B5-BD40-2F7F-62F7491673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8087" y="3254134"/>
            <a:ext cx="1497044" cy="141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57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C529D600-764F-B32A-8F74-F3B59CEB1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733912A8-0C48-4BC1-C440-E823AE9C0FBC}"/>
              </a:ext>
            </a:extLst>
          </p:cNvPr>
          <p:cNvSpPr/>
          <p:nvPr/>
        </p:nvSpPr>
        <p:spPr>
          <a:xfrm>
            <a:off x="4628995" y="3175856"/>
            <a:ext cx="3646714" cy="1365848"/>
          </a:xfrm>
          <a:prstGeom prst="roundRect">
            <a:avLst/>
          </a:prstGeom>
          <a:solidFill>
            <a:schemeClr val="bg1"/>
          </a:solidFill>
          <a:ln>
            <a:solidFill>
              <a:srgbClr val="FF1A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09D2D4F0-B1B9-B4FC-AD62-C04DA4978726}"/>
              </a:ext>
            </a:extLst>
          </p:cNvPr>
          <p:cNvSpPr/>
          <p:nvPr/>
        </p:nvSpPr>
        <p:spPr>
          <a:xfrm>
            <a:off x="4564297" y="1687799"/>
            <a:ext cx="3646714" cy="1333499"/>
          </a:xfrm>
          <a:prstGeom prst="roundRect">
            <a:avLst/>
          </a:prstGeom>
          <a:solidFill>
            <a:schemeClr val="bg1"/>
          </a:solidFill>
          <a:ln>
            <a:solidFill>
              <a:srgbClr val="006B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267CD1CF-E7A4-CA51-C14E-45A8204531ED}"/>
              </a:ext>
            </a:extLst>
          </p:cNvPr>
          <p:cNvSpPr/>
          <p:nvPr/>
        </p:nvSpPr>
        <p:spPr>
          <a:xfrm>
            <a:off x="779458" y="1687799"/>
            <a:ext cx="3646714" cy="1333499"/>
          </a:xfrm>
          <a:prstGeom prst="roundRect">
            <a:avLst/>
          </a:prstGeom>
          <a:solidFill>
            <a:schemeClr val="bg1"/>
          </a:solidFill>
          <a:ln>
            <a:solidFill>
              <a:srgbClr val="FC1E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/>
              <a:t>Formulario Informe de Desempeño: Corresponde al informe que debe emitir el jefe/a directo/a, en su formato electrónico, el que abarcará el período calificatorio comprendido entre el 01 de abril al 30 de septiembre</a:t>
            </a:r>
          </a:p>
        </p:txBody>
      </p:sp>
      <p:sp>
        <p:nvSpPr>
          <p:cNvPr id="142" name="Google Shape;142;p30">
            <a:extLst>
              <a:ext uri="{FF2B5EF4-FFF2-40B4-BE49-F238E27FC236}">
                <a16:creationId xmlns:a16="http://schemas.microsoft.com/office/drawing/2014/main" id="{250AC4AF-FB5B-A13E-7BF7-E764D019C8DE}"/>
              </a:ext>
            </a:extLst>
          </p:cNvPr>
          <p:cNvSpPr txBox="1"/>
          <p:nvPr/>
        </p:nvSpPr>
        <p:spPr>
          <a:xfrm>
            <a:off x="1717742" y="574015"/>
            <a:ext cx="5697748" cy="506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lnSpc>
                <a:spcPct val="70000"/>
              </a:lnSpc>
            </a:pPr>
            <a:r>
              <a:rPr lang="es-ES" sz="2400" b="1" dirty="0">
                <a:solidFill>
                  <a:srgbClr val="FFFFFF"/>
                </a:solidFill>
                <a:latin typeface="Verdana"/>
                <a:ea typeface="Verdana"/>
                <a:cs typeface="Calibri"/>
                <a:sym typeface="Verdana"/>
              </a:rPr>
              <a:t>INSTRUMENTOS </a:t>
            </a:r>
            <a:r>
              <a:rPr lang="es-ES" sz="2400" b="1">
                <a:solidFill>
                  <a:srgbClr val="FFFFFF"/>
                </a:solidFill>
                <a:latin typeface="Verdana"/>
                <a:ea typeface="Verdana"/>
                <a:cs typeface="Calibri"/>
                <a:sym typeface="Verdana"/>
              </a:rPr>
              <a:t>DEL SISTEMA</a:t>
            </a:r>
            <a:endParaRPr lang="es-419" sz="2400" b="1">
              <a:solidFill>
                <a:srgbClr val="FFFFFF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9E35B1B-F86A-921F-D732-66927EA025DD}"/>
              </a:ext>
            </a:extLst>
          </p:cNvPr>
          <p:cNvSpPr txBox="1"/>
          <p:nvPr/>
        </p:nvSpPr>
        <p:spPr>
          <a:xfrm>
            <a:off x="496019" y="1083693"/>
            <a:ext cx="816274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Se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denominarán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Instrumentos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Auxiliares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obligatorios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aquellos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que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contribuyen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a la </a:t>
            </a:r>
            <a:r>
              <a:rPr lang="en-US" dirty="0" err="1">
                <a:solidFill>
                  <a:schemeClr val="bg1"/>
                </a:solidFill>
                <a:latin typeface="Verdana"/>
                <a:ea typeface="Verdana"/>
              </a:rPr>
              <a:t>objetividad</a:t>
            </a:r>
            <a:r>
              <a:rPr lang="en-US" dirty="0">
                <a:solidFill>
                  <a:schemeClr val="bg1"/>
                </a:solidFill>
                <a:latin typeface="Verdana"/>
                <a:ea typeface="Verdana"/>
              </a:rPr>
              <a:t> del </a:t>
            </a:r>
            <a:r>
              <a:rPr lang="en-US">
                <a:solidFill>
                  <a:schemeClr val="bg1"/>
                </a:solidFill>
                <a:latin typeface="Verdana"/>
                <a:ea typeface="Verdana"/>
              </a:rPr>
              <a:t>proceso:</a:t>
            </a:r>
            <a:endParaRPr lang="es-ES">
              <a:solidFill>
                <a:schemeClr val="bg1"/>
              </a:solidFill>
              <a:latin typeface="Verdana"/>
              <a:ea typeface="Verdana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D055BDE-366C-F908-7835-99E16634C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669" y="1796901"/>
            <a:ext cx="1133475" cy="1047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15E3467-0335-CB8A-D54A-65E32E575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4977" y="1817209"/>
            <a:ext cx="1066800" cy="8572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B24872D-6773-10C1-D2DE-0F993A9F5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989" y="3306523"/>
            <a:ext cx="1133475" cy="104775"/>
          </a:xfrm>
          <a:prstGeom prst="rect">
            <a:avLst/>
          </a:prstGeom>
        </p:spPr>
      </p:pic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CD04E024-3E98-A4F5-FDD6-C2A9834BAB4F}"/>
              </a:ext>
            </a:extLst>
          </p:cNvPr>
          <p:cNvSpPr/>
          <p:nvPr/>
        </p:nvSpPr>
        <p:spPr>
          <a:xfrm>
            <a:off x="790240" y="3175856"/>
            <a:ext cx="3646714" cy="1365848"/>
          </a:xfrm>
          <a:prstGeom prst="roundRect">
            <a:avLst/>
          </a:prstGeom>
          <a:solidFill>
            <a:schemeClr val="bg1"/>
          </a:solidFill>
          <a:ln>
            <a:solidFill>
              <a:srgbClr val="006B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A029C642-F1F1-E8A0-511A-1D1A591574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486" y="3305266"/>
            <a:ext cx="1066800" cy="85725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536546C4-ADDF-0829-D3D7-EE3B4BA55161}"/>
              </a:ext>
            </a:extLst>
          </p:cNvPr>
          <p:cNvSpPr txBox="1"/>
          <p:nvPr/>
        </p:nvSpPr>
        <p:spPr>
          <a:xfrm>
            <a:off x="958148" y="1960969"/>
            <a:ext cx="3303197" cy="7848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200" b="1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Informes de Desempeño</a:t>
            </a:r>
            <a:endParaRPr lang="es-ES" sz="1200">
              <a:solidFill>
                <a:schemeClr val="tx1"/>
              </a:solidFill>
              <a:ea typeface="Verdana"/>
            </a:endParaRPr>
          </a:p>
          <a:p>
            <a:pPr marL="171450" indent="-171450" algn="just">
              <a:buChar char="•"/>
            </a:pPr>
            <a:r>
              <a:rPr lang="es-ES" sz="1100" dirty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Informe </a:t>
            </a:r>
            <a:r>
              <a:rPr lang="es-E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emitido por el jefe/a directo/a.</a:t>
            </a:r>
          </a:p>
          <a:p>
            <a:pPr marL="171450" indent="-171450" algn="just">
              <a:buChar char="•"/>
            </a:pPr>
            <a:r>
              <a:rPr lang="es-E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Hoja de observaciones.</a:t>
            </a:r>
            <a:endParaRPr lang="es-ES" sz="1100" dirty="0">
              <a:solidFill>
                <a:schemeClr val="tx1"/>
              </a:solidFill>
              <a:latin typeface="Verdana"/>
              <a:ea typeface="Verdana"/>
              <a:cs typeface="Segoe UI"/>
            </a:endParaRPr>
          </a:p>
          <a:p>
            <a:pPr marL="171450" indent="-171450" algn="just">
              <a:buChar char="•"/>
            </a:pPr>
            <a:r>
              <a:rPr lang="es-E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Presenta formato electrónico.</a:t>
            </a:r>
            <a:endParaRPr lang="es-ES" sz="1100">
              <a:solidFill>
                <a:schemeClr val="tx1"/>
              </a:solidFill>
              <a:latin typeface="Verdana"/>
              <a:ea typeface="Verdana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9B34BF5-2F3A-8817-99B9-34C84E84D53A}"/>
              </a:ext>
            </a:extLst>
          </p:cNvPr>
          <p:cNvSpPr txBox="1"/>
          <p:nvPr/>
        </p:nvSpPr>
        <p:spPr>
          <a:xfrm>
            <a:off x="4796903" y="1960969"/>
            <a:ext cx="330319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200" b="1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Informe de Precalificación</a:t>
            </a:r>
            <a:endParaRPr lang="es-ES" sz="1200" b="1">
              <a:solidFill>
                <a:schemeClr val="tx1"/>
              </a:solidFill>
            </a:endParaRPr>
          </a:p>
          <a:p>
            <a:pPr marL="171450" indent="-171450" algn="just">
              <a:buChar char="•"/>
            </a:pPr>
            <a:r>
              <a:rPr lang="es-E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La jefatura directa precalificará el período comprendido entre el 01 de abril al 31 de marzo del año siguiente.</a:t>
            </a:r>
          </a:p>
          <a:p>
            <a:pPr marL="171450" indent="-171450" algn="just">
              <a:buChar char="•"/>
            </a:pPr>
            <a:r>
              <a:rPr lang="es-ES" sz="1100" dirty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Presenta for</a:t>
            </a:r>
            <a:r>
              <a:rPr lang="es-E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mato electrónico.</a:t>
            </a:r>
            <a:endParaRPr lang="es-ES" sz="1100" dirty="0">
              <a:solidFill>
                <a:schemeClr val="tx1"/>
              </a:solidFill>
              <a:latin typeface="Verdana"/>
              <a:ea typeface="Verdana"/>
              <a:cs typeface="Segoe UI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1C1E61E-BDA2-6885-B41F-1222610FCE8E}"/>
              </a:ext>
            </a:extLst>
          </p:cNvPr>
          <p:cNvSpPr txBox="1"/>
          <p:nvPr/>
        </p:nvSpPr>
        <p:spPr>
          <a:xfrm>
            <a:off x="979713" y="3395110"/>
            <a:ext cx="330319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200" b="1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Formulario de Planificación </a:t>
            </a:r>
            <a:endParaRPr lang="es-ES">
              <a:solidFill>
                <a:schemeClr val="tx1"/>
              </a:solidFill>
              <a:ea typeface="Verdana"/>
            </a:endParaRPr>
          </a:p>
          <a:p>
            <a:pPr marL="171450" indent="-171450" algn="just">
              <a:buChar char="•"/>
            </a:pPr>
            <a:r>
              <a:rPr lang="es-E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Informe emitido por el jefe/a directo/a, se establecerá como máximo tres metas de desempeño individual.</a:t>
            </a:r>
            <a:r>
              <a:rPr lang="es-ES" sz="1100" dirty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 </a:t>
            </a:r>
            <a:endParaRPr lang="es-ES">
              <a:solidFill>
                <a:schemeClr val="tx1"/>
              </a:solidFill>
            </a:endParaRPr>
          </a:p>
          <a:p>
            <a:pPr marL="171450" indent="-171450" algn="just">
              <a:buChar char="•"/>
            </a:pPr>
            <a:r>
              <a:rPr lang="es-E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Presenta formato electrónico.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EEECC6A-4F03-C1E8-9163-77EF9CB0A0AC}"/>
              </a:ext>
            </a:extLst>
          </p:cNvPr>
          <p:cNvSpPr txBox="1"/>
          <p:nvPr/>
        </p:nvSpPr>
        <p:spPr>
          <a:xfrm>
            <a:off x="4796901" y="3416676"/>
            <a:ext cx="3303197" cy="11233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200" b="1" dirty="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Pauta de </a:t>
            </a:r>
            <a:r>
              <a:rPr lang="es-ES" sz="1200" b="1" dirty="0" err="1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retroalimentacipon</a:t>
            </a:r>
            <a:endParaRPr lang="es-ES" dirty="0" err="1">
              <a:solidFill>
                <a:schemeClr val="tx1"/>
              </a:solidFill>
            </a:endParaRPr>
          </a:p>
          <a:p>
            <a:pPr marL="171450" indent="-171450" algn="just">
              <a:buFont typeface="Arial"/>
              <a:buChar char="•"/>
            </a:pPr>
            <a:r>
              <a:rPr lang="es-E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Responsabilidad del jefe/a directo/a realizar Entrevistas de Retroalimentación con cada uno de sus funcionarios/as dependientes.</a:t>
            </a:r>
          </a:p>
          <a:p>
            <a:pPr marL="171450" indent="-171450" algn="just">
              <a:buFont typeface="Arial"/>
              <a:buChar char="•"/>
            </a:pPr>
            <a:r>
              <a:rPr lang="es-ES" sz="1100">
                <a:solidFill>
                  <a:schemeClr val="tx1"/>
                </a:solidFill>
                <a:latin typeface="Verdana"/>
                <a:ea typeface="Verdana"/>
                <a:cs typeface="Segoe UI"/>
              </a:rPr>
              <a:t>Presenta formato electrónico.</a:t>
            </a:r>
          </a:p>
        </p:txBody>
      </p:sp>
    </p:spTree>
    <p:extLst>
      <p:ext uri="{BB962C8B-B14F-4D97-AF65-F5344CB8AC3E}">
        <p14:creationId xmlns:p14="http://schemas.microsoft.com/office/powerpoint/2010/main" val="1103691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F8AC067E-7B1E-33A4-83E3-CCB0B9E90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F7DC1303-D36D-9280-35D8-F300F6FAC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23495"/>
            <a:ext cx="9144000" cy="369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309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04366F3-2F9C-930E-2EED-2D8AB05101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38657" y="3948542"/>
            <a:ext cx="993688" cy="993688"/>
          </a:xfrm>
          <a:prstGeom prst="rect">
            <a:avLst/>
          </a:prstGeom>
          <a:effectLst>
            <a:softEdge rad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5a717e-e947-42db-bfdc-2384db27f6e2" xsi:nil="true"/>
    <lcf76f155ced4ddcb4097134ff3c332f xmlns="e6e8ef44-51c6-490d-bfcb-e0c6bc982141">
      <Terms xmlns="http://schemas.microsoft.com/office/infopath/2007/PartnerControls"/>
    </lcf76f155ced4ddcb4097134ff3c332f>
    <Tipo_x0020_documento xmlns="e6e8ef44-51c6-490d-bfcb-e0c6bc982141">Gestión del Desempeño Individual</Tipo_x0020_documento>
    <Area xmlns="e6e8ef44-51c6-490d-bfcb-e0c6bc982141">Gestión de Personas</Area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08243555FE13941A04E90718E73FEDD" ma:contentTypeVersion="21" ma:contentTypeDescription="Crear nuevo documento." ma:contentTypeScope="" ma:versionID="36584eb64563c2ae0354a5a93ee813d4">
  <xsd:schema xmlns:xsd="http://www.w3.org/2001/XMLSchema" xmlns:xs="http://www.w3.org/2001/XMLSchema" xmlns:p="http://schemas.microsoft.com/office/2006/metadata/properties" xmlns:ns2="e6e8ef44-51c6-490d-bfcb-e0c6bc982141" xmlns:ns3="0e5a717e-e947-42db-bfdc-2384db27f6e2" targetNamespace="http://schemas.microsoft.com/office/2006/metadata/properties" ma:root="true" ma:fieldsID="b5949eb6d5146ff71c97d7b97af3a322" ns2:_="" ns3:_="">
    <xsd:import namespace="e6e8ef44-51c6-490d-bfcb-e0c6bc982141"/>
    <xsd:import namespace="0e5a717e-e947-42db-bfdc-2384db27f6e2"/>
    <xsd:element name="properties">
      <xsd:complexType>
        <xsd:sequence>
          <xsd:element name="documentManagement">
            <xsd:complexType>
              <xsd:all>
                <xsd:element ref="ns2:Tipo_x0020_documento" minOccurs="0"/>
                <xsd:element ref="ns2:Area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8ef44-51c6-490d-bfcb-e0c6bc982141" elementFormDefault="qualified">
    <xsd:import namespace="http://schemas.microsoft.com/office/2006/documentManagement/types"/>
    <xsd:import namespace="http://schemas.microsoft.com/office/infopath/2007/PartnerControls"/>
    <xsd:element name="Tipo_x0020_documento" ma:index="8" nillable="true" ma:displayName="Subsección" ma:format="Dropdown" ma:internalName="Tipo_x0020_documento">
      <xsd:simpleType>
        <xsd:restriction base="dms:Choice">
          <xsd:enumeration value="Clima Laboral"/>
          <xsd:enumeration value="Seguridad Laboral"/>
          <xsd:enumeration value="Gestión del Desempeño Individual"/>
          <xsd:enumeration value="Jurídicos"/>
          <xsd:enumeration value="Formularios"/>
          <xsd:enumeration value="Documentos Oficiales"/>
          <xsd:enumeration value="Manuales y Procedimientos"/>
          <xsd:enumeration value="Administración y Finanzas"/>
          <xsd:enumeration value="Generales"/>
          <xsd:enumeration value="Destacados"/>
          <xsd:enumeration value="Seguridad de la Información"/>
          <xsd:enumeration value="Cuadernos de Educación Inicial"/>
          <xsd:enumeration value="Capacitación"/>
          <xsd:enumeration value="Varios"/>
          <xsd:enumeration value="Gestión por Competencias, Reclutamiento y Selección"/>
          <xsd:enumeration value="Formularios Vida Cámara"/>
          <xsd:enumeration value="Preguntas Frecuentes"/>
          <xsd:enumeration value="Derechos y deberes laborales"/>
          <xsd:enumeration value="Calidad de Vida"/>
          <xsd:enumeration value="Gráfica Institucional"/>
        </xsd:restriction>
      </xsd:simpleType>
    </xsd:element>
    <xsd:element name="Area" ma:index="9" nillable="true" ma:displayName="Sección" ma:default="Manuales y procedimientos" ma:format="Dropdown" ma:internalName="Area">
      <xsd:simpleType>
        <xsd:restriction base="dms:Choice">
          <xsd:enumeration value="Administración y Finanzas"/>
          <xsd:enumeration value="Manuales y procedimientos"/>
          <xsd:enumeration value="Calidad Educativa"/>
          <xsd:enumeration value="Gestión de Personas"/>
          <xsd:enumeration value="Servicio de Bienestar"/>
          <xsd:enumeration value="Tecnologías de la Información"/>
          <xsd:enumeration value="Interés General"/>
          <xsd:enumeration value="Recursos Financieros"/>
          <xsd:enumeration value="Gráfica Institucional"/>
          <xsd:enumeration value="Imagen Institucional"/>
        </xsd:restriction>
      </xsd:simpleType>
    </xsd:element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63f3741c-e9af-49d5-b039-a7ae6837d0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5a717e-e947-42db-bfdc-2384db27f6e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Columna global de taxonomía" ma:hidden="true" ma:list="{f5b41a26-ad11-4b92-8e2c-f986303410ae}" ma:internalName="TaxCatchAll" ma:showField="CatchAllData" ma:web="0e5a717e-e947-42db-bfdc-2384db27f6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7EF3145-73E7-4A17-88B3-51EB135954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5FC7C2-B109-4B6F-8542-32848071E414}">
  <ds:schemaRefs>
    <ds:schemaRef ds:uri="1517fb52-eb70-4a18-9db8-5b751a14fdc4"/>
    <ds:schemaRef ds:uri="ea7572cb-981e-4aa0-b26d-45d8342df0a4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34F71BB-1F12-4168-9961-1FED5AC1687A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Presentación en pantalla (16:9)</PresentationFormat>
  <Slides>17</Slides>
  <Notes>17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Capacitación Gestión del Desempeño Individual</dc:title>
  <cp:revision>215</cp:revision>
  <dcterms:modified xsi:type="dcterms:W3CDTF">2026-04-17T20:52:09Z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0x010100E08243555FE13941A04E90718E73FEDD</vt:lpwstr>
  </property>
  <property fmtid="{D5CDD505-2E9C-101B-9397-08002B2CF9AE}" pid="3" name="MediaServiceImageTags">
    <vt:lpwstr/>
  </property>
</Properties>
</file>